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37"/>
  </p:notesMasterIdLst>
  <p:sldIdLst>
    <p:sldId id="256" r:id="rId2"/>
    <p:sldId id="257" r:id="rId3"/>
    <p:sldId id="281" r:id="rId4"/>
    <p:sldId id="259" r:id="rId5"/>
    <p:sldId id="268" r:id="rId6"/>
    <p:sldId id="272" r:id="rId7"/>
    <p:sldId id="273" r:id="rId8"/>
    <p:sldId id="276" r:id="rId9"/>
    <p:sldId id="274" r:id="rId10"/>
    <p:sldId id="277" r:id="rId11"/>
    <p:sldId id="269" r:id="rId12"/>
    <p:sldId id="270" r:id="rId13"/>
    <p:sldId id="271" r:id="rId14"/>
    <p:sldId id="278" r:id="rId15"/>
    <p:sldId id="282" r:id="rId16"/>
    <p:sldId id="260" r:id="rId17"/>
    <p:sldId id="267" r:id="rId18"/>
    <p:sldId id="283" r:id="rId19"/>
    <p:sldId id="284" r:id="rId20"/>
    <p:sldId id="261" r:id="rId21"/>
    <p:sldId id="285" r:id="rId22"/>
    <p:sldId id="262" r:id="rId23"/>
    <p:sldId id="286" r:id="rId24"/>
    <p:sldId id="263" r:id="rId25"/>
    <p:sldId id="258" r:id="rId26"/>
    <p:sldId id="264" r:id="rId27"/>
    <p:sldId id="266" r:id="rId28"/>
    <p:sldId id="265" r:id="rId29"/>
    <p:sldId id="288" r:id="rId30"/>
    <p:sldId id="289" r:id="rId31"/>
    <p:sldId id="287" r:id="rId32"/>
    <p:sldId id="279" r:id="rId33"/>
    <p:sldId id="280"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69"/>
    <p:restoredTop sz="94628"/>
  </p:normalViewPr>
  <p:slideViewPr>
    <p:cSldViewPr snapToGrid="0" snapToObjects="1">
      <p:cViewPr>
        <p:scale>
          <a:sx n="100" d="100"/>
          <a:sy n="100" d="100"/>
        </p:scale>
        <p:origin x="144"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435D0-7EFC-4D37-B3EE-3A0E4702B55D}"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859A6AD5-B14F-4EED-AB95-C7C000841491}">
      <dgm:prSet/>
      <dgm:spPr/>
      <dgm:t>
        <a:bodyPr/>
        <a:lstStyle/>
        <a:p>
          <a:r>
            <a:rPr lang="en-US"/>
            <a:t>ethnic/racial diversity, </a:t>
          </a:r>
        </a:p>
      </dgm:t>
    </dgm:pt>
    <dgm:pt modelId="{0A82C173-44ED-4DED-9223-46AB979B2684}" type="parTrans" cxnId="{2B610789-DD48-438E-9DAF-022B0F7D07D5}">
      <dgm:prSet/>
      <dgm:spPr/>
      <dgm:t>
        <a:bodyPr/>
        <a:lstStyle/>
        <a:p>
          <a:endParaRPr lang="en-US"/>
        </a:p>
      </dgm:t>
    </dgm:pt>
    <dgm:pt modelId="{C983213E-AC4C-4B7E-BF9F-1678E9604F41}" type="sibTrans" cxnId="{2B610789-DD48-438E-9DAF-022B0F7D07D5}">
      <dgm:prSet/>
      <dgm:spPr/>
      <dgm:t>
        <a:bodyPr/>
        <a:lstStyle/>
        <a:p>
          <a:endParaRPr lang="en-US"/>
        </a:p>
      </dgm:t>
    </dgm:pt>
    <dgm:pt modelId="{BC737F75-E18F-4CE6-BEB3-7C6542DD06B5}">
      <dgm:prSet/>
      <dgm:spPr/>
      <dgm:t>
        <a:bodyPr/>
        <a:lstStyle/>
        <a:p>
          <a:r>
            <a:rPr lang="en-US"/>
            <a:t>gender, </a:t>
          </a:r>
        </a:p>
      </dgm:t>
    </dgm:pt>
    <dgm:pt modelId="{96279F7A-E5B4-47B5-A006-E8E7C2E30E90}" type="parTrans" cxnId="{191C6B43-C66B-4D57-8F7B-CCB0FF25DDE2}">
      <dgm:prSet/>
      <dgm:spPr/>
      <dgm:t>
        <a:bodyPr/>
        <a:lstStyle/>
        <a:p>
          <a:endParaRPr lang="en-US"/>
        </a:p>
      </dgm:t>
    </dgm:pt>
    <dgm:pt modelId="{B380315B-5302-4434-B7EA-270BCCC29F63}" type="sibTrans" cxnId="{191C6B43-C66B-4D57-8F7B-CCB0FF25DDE2}">
      <dgm:prSet/>
      <dgm:spPr/>
      <dgm:t>
        <a:bodyPr/>
        <a:lstStyle/>
        <a:p>
          <a:endParaRPr lang="en-US"/>
        </a:p>
      </dgm:t>
    </dgm:pt>
    <dgm:pt modelId="{6A3F94E1-7267-41EF-B9BF-C0D59D4C0505}">
      <dgm:prSet/>
      <dgm:spPr/>
      <dgm:t>
        <a:bodyPr/>
        <a:lstStyle/>
        <a:p>
          <a:r>
            <a:rPr lang="en-US"/>
            <a:t>sexual orientation, </a:t>
          </a:r>
        </a:p>
      </dgm:t>
    </dgm:pt>
    <dgm:pt modelId="{459E926C-9B32-45E4-9290-D769626FD546}" type="parTrans" cxnId="{7EF287A5-870D-494E-8447-02C8AE9A1DF5}">
      <dgm:prSet/>
      <dgm:spPr/>
      <dgm:t>
        <a:bodyPr/>
        <a:lstStyle/>
        <a:p>
          <a:endParaRPr lang="en-US"/>
        </a:p>
      </dgm:t>
    </dgm:pt>
    <dgm:pt modelId="{3CD96187-D4C6-48DE-9E46-9974764028B6}" type="sibTrans" cxnId="{7EF287A5-870D-494E-8447-02C8AE9A1DF5}">
      <dgm:prSet/>
      <dgm:spPr/>
      <dgm:t>
        <a:bodyPr/>
        <a:lstStyle/>
        <a:p>
          <a:endParaRPr lang="en-US"/>
        </a:p>
      </dgm:t>
    </dgm:pt>
    <dgm:pt modelId="{1EF727ED-9BBA-4363-BCF0-45B26E91CB61}">
      <dgm:prSet/>
      <dgm:spPr/>
      <dgm:t>
        <a:bodyPr/>
        <a:lstStyle/>
        <a:p>
          <a:r>
            <a:rPr lang="en-US"/>
            <a:t>cultural diversity </a:t>
          </a:r>
        </a:p>
      </dgm:t>
    </dgm:pt>
    <dgm:pt modelId="{A6A084BC-67A3-4819-82CB-2A59BCF379FB}" type="parTrans" cxnId="{A4A85296-BC3F-48BA-9BA8-E91E7BAC9A66}">
      <dgm:prSet/>
      <dgm:spPr/>
      <dgm:t>
        <a:bodyPr/>
        <a:lstStyle/>
        <a:p>
          <a:endParaRPr lang="en-US"/>
        </a:p>
      </dgm:t>
    </dgm:pt>
    <dgm:pt modelId="{7F4C2742-D82A-4C17-BBD7-4BD08F929A8F}" type="sibTrans" cxnId="{A4A85296-BC3F-48BA-9BA8-E91E7BAC9A66}">
      <dgm:prSet/>
      <dgm:spPr/>
      <dgm:t>
        <a:bodyPr/>
        <a:lstStyle/>
        <a:p>
          <a:endParaRPr lang="en-US"/>
        </a:p>
      </dgm:t>
    </dgm:pt>
    <dgm:pt modelId="{7BB61EDF-B172-48ED-B4A0-BCBC7EC1D35E}">
      <dgm:prSet/>
      <dgm:spPr/>
      <dgm:t>
        <a:bodyPr/>
        <a:lstStyle/>
        <a:p>
          <a:r>
            <a:rPr lang="en-US"/>
            <a:t>disabilities. </a:t>
          </a:r>
        </a:p>
      </dgm:t>
    </dgm:pt>
    <dgm:pt modelId="{DD79EA5B-5994-456F-AAFC-00394CAA3A30}" type="parTrans" cxnId="{4C0915DB-A92C-4D2B-B050-64DBEDD0A8E4}">
      <dgm:prSet/>
      <dgm:spPr/>
      <dgm:t>
        <a:bodyPr/>
        <a:lstStyle/>
        <a:p>
          <a:endParaRPr lang="en-US"/>
        </a:p>
      </dgm:t>
    </dgm:pt>
    <dgm:pt modelId="{2AE2588A-F8BF-4982-B65A-E44601D061F4}" type="sibTrans" cxnId="{4C0915DB-A92C-4D2B-B050-64DBEDD0A8E4}">
      <dgm:prSet/>
      <dgm:spPr/>
      <dgm:t>
        <a:bodyPr/>
        <a:lstStyle/>
        <a:p>
          <a:endParaRPr lang="en-US"/>
        </a:p>
      </dgm:t>
    </dgm:pt>
    <dgm:pt modelId="{37D64E70-1EFA-0D4E-85B1-58B11C016CBF}" type="pres">
      <dgm:prSet presAssocID="{57F435D0-7EFC-4D37-B3EE-3A0E4702B55D}" presName="vert0" presStyleCnt="0">
        <dgm:presLayoutVars>
          <dgm:dir/>
          <dgm:animOne val="branch"/>
          <dgm:animLvl val="lvl"/>
        </dgm:presLayoutVars>
      </dgm:prSet>
      <dgm:spPr/>
      <dgm:t>
        <a:bodyPr/>
        <a:lstStyle/>
        <a:p>
          <a:endParaRPr lang="en-US"/>
        </a:p>
      </dgm:t>
    </dgm:pt>
    <dgm:pt modelId="{902FE0C1-2098-F644-87F1-54EA660AB7A4}" type="pres">
      <dgm:prSet presAssocID="{859A6AD5-B14F-4EED-AB95-C7C000841491}" presName="thickLine" presStyleLbl="alignNode1" presStyleIdx="0" presStyleCnt="5"/>
      <dgm:spPr/>
    </dgm:pt>
    <dgm:pt modelId="{CF145711-972A-834F-AF9C-922A046CB62E}" type="pres">
      <dgm:prSet presAssocID="{859A6AD5-B14F-4EED-AB95-C7C000841491}" presName="horz1" presStyleCnt="0"/>
      <dgm:spPr/>
    </dgm:pt>
    <dgm:pt modelId="{7A0937C8-4A30-EB4C-8817-E742EA9B178E}" type="pres">
      <dgm:prSet presAssocID="{859A6AD5-B14F-4EED-AB95-C7C000841491}" presName="tx1" presStyleLbl="revTx" presStyleIdx="0" presStyleCnt="5"/>
      <dgm:spPr/>
      <dgm:t>
        <a:bodyPr/>
        <a:lstStyle/>
        <a:p>
          <a:endParaRPr lang="en-US"/>
        </a:p>
      </dgm:t>
    </dgm:pt>
    <dgm:pt modelId="{CDDD86BB-2656-7644-9B16-0F1DD0515632}" type="pres">
      <dgm:prSet presAssocID="{859A6AD5-B14F-4EED-AB95-C7C000841491}" presName="vert1" presStyleCnt="0"/>
      <dgm:spPr/>
    </dgm:pt>
    <dgm:pt modelId="{C1BAF0FD-A2B7-5848-B1B4-20128D2FE084}" type="pres">
      <dgm:prSet presAssocID="{BC737F75-E18F-4CE6-BEB3-7C6542DD06B5}" presName="thickLine" presStyleLbl="alignNode1" presStyleIdx="1" presStyleCnt="5"/>
      <dgm:spPr/>
    </dgm:pt>
    <dgm:pt modelId="{E75659A6-C08F-504B-88E4-C88B4B8A1E96}" type="pres">
      <dgm:prSet presAssocID="{BC737F75-E18F-4CE6-BEB3-7C6542DD06B5}" presName="horz1" presStyleCnt="0"/>
      <dgm:spPr/>
    </dgm:pt>
    <dgm:pt modelId="{2946EA5D-0A97-1B4D-9F7A-E8E357F04C48}" type="pres">
      <dgm:prSet presAssocID="{BC737F75-E18F-4CE6-BEB3-7C6542DD06B5}" presName="tx1" presStyleLbl="revTx" presStyleIdx="1" presStyleCnt="5"/>
      <dgm:spPr/>
      <dgm:t>
        <a:bodyPr/>
        <a:lstStyle/>
        <a:p>
          <a:endParaRPr lang="en-US"/>
        </a:p>
      </dgm:t>
    </dgm:pt>
    <dgm:pt modelId="{04A3139C-AC1D-F44B-912E-5EB703C9FA1A}" type="pres">
      <dgm:prSet presAssocID="{BC737F75-E18F-4CE6-BEB3-7C6542DD06B5}" presName="vert1" presStyleCnt="0"/>
      <dgm:spPr/>
    </dgm:pt>
    <dgm:pt modelId="{6473C1CE-DCAE-8142-B4A2-08ACAB038C5E}" type="pres">
      <dgm:prSet presAssocID="{6A3F94E1-7267-41EF-B9BF-C0D59D4C0505}" presName="thickLine" presStyleLbl="alignNode1" presStyleIdx="2" presStyleCnt="5"/>
      <dgm:spPr/>
    </dgm:pt>
    <dgm:pt modelId="{EA864DD3-D4FC-2A42-9800-43D990C4653D}" type="pres">
      <dgm:prSet presAssocID="{6A3F94E1-7267-41EF-B9BF-C0D59D4C0505}" presName="horz1" presStyleCnt="0"/>
      <dgm:spPr/>
    </dgm:pt>
    <dgm:pt modelId="{371A2A30-0D71-0D4F-9D2C-28D319167A0C}" type="pres">
      <dgm:prSet presAssocID="{6A3F94E1-7267-41EF-B9BF-C0D59D4C0505}" presName="tx1" presStyleLbl="revTx" presStyleIdx="2" presStyleCnt="5"/>
      <dgm:spPr/>
      <dgm:t>
        <a:bodyPr/>
        <a:lstStyle/>
        <a:p>
          <a:endParaRPr lang="en-US"/>
        </a:p>
      </dgm:t>
    </dgm:pt>
    <dgm:pt modelId="{F56D5EC2-3A1A-4243-9798-6168D9090803}" type="pres">
      <dgm:prSet presAssocID="{6A3F94E1-7267-41EF-B9BF-C0D59D4C0505}" presName="vert1" presStyleCnt="0"/>
      <dgm:spPr/>
    </dgm:pt>
    <dgm:pt modelId="{363CE902-2952-EB47-9B8A-247F59249D6A}" type="pres">
      <dgm:prSet presAssocID="{1EF727ED-9BBA-4363-BCF0-45B26E91CB61}" presName="thickLine" presStyleLbl="alignNode1" presStyleIdx="3" presStyleCnt="5"/>
      <dgm:spPr/>
    </dgm:pt>
    <dgm:pt modelId="{E7587C2F-1272-BF4C-AEEB-64C2E00E5BDE}" type="pres">
      <dgm:prSet presAssocID="{1EF727ED-9BBA-4363-BCF0-45B26E91CB61}" presName="horz1" presStyleCnt="0"/>
      <dgm:spPr/>
    </dgm:pt>
    <dgm:pt modelId="{76E93F3E-FD28-9649-B4B1-499C2AEED2CA}" type="pres">
      <dgm:prSet presAssocID="{1EF727ED-9BBA-4363-BCF0-45B26E91CB61}" presName="tx1" presStyleLbl="revTx" presStyleIdx="3" presStyleCnt="5"/>
      <dgm:spPr/>
      <dgm:t>
        <a:bodyPr/>
        <a:lstStyle/>
        <a:p>
          <a:endParaRPr lang="en-US"/>
        </a:p>
      </dgm:t>
    </dgm:pt>
    <dgm:pt modelId="{2625A074-250A-F64A-9FD9-7285DBE11B56}" type="pres">
      <dgm:prSet presAssocID="{1EF727ED-9BBA-4363-BCF0-45B26E91CB61}" presName="vert1" presStyleCnt="0"/>
      <dgm:spPr/>
    </dgm:pt>
    <dgm:pt modelId="{1D7FF5FE-1D1C-3948-9BD2-A84A69C5B49B}" type="pres">
      <dgm:prSet presAssocID="{7BB61EDF-B172-48ED-B4A0-BCBC7EC1D35E}" presName="thickLine" presStyleLbl="alignNode1" presStyleIdx="4" presStyleCnt="5"/>
      <dgm:spPr/>
    </dgm:pt>
    <dgm:pt modelId="{DEA39B5C-B9C4-3F46-8B44-8D7E5F2BA792}" type="pres">
      <dgm:prSet presAssocID="{7BB61EDF-B172-48ED-B4A0-BCBC7EC1D35E}" presName="horz1" presStyleCnt="0"/>
      <dgm:spPr/>
    </dgm:pt>
    <dgm:pt modelId="{D58C095C-AF1E-A84B-872E-C275ED9B94D9}" type="pres">
      <dgm:prSet presAssocID="{7BB61EDF-B172-48ED-B4A0-BCBC7EC1D35E}" presName="tx1" presStyleLbl="revTx" presStyleIdx="4" presStyleCnt="5"/>
      <dgm:spPr/>
      <dgm:t>
        <a:bodyPr/>
        <a:lstStyle/>
        <a:p>
          <a:endParaRPr lang="en-US"/>
        </a:p>
      </dgm:t>
    </dgm:pt>
    <dgm:pt modelId="{E36F4F29-8AD2-1A4E-90D1-E49C5A13E7B6}" type="pres">
      <dgm:prSet presAssocID="{7BB61EDF-B172-48ED-B4A0-BCBC7EC1D35E}" presName="vert1" presStyleCnt="0"/>
      <dgm:spPr/>
    </dgm:pt>
  </dgm:ptLst>
  <dgm:cxnLst>
    <dgm:cxn modelId="{09612D5A-A449-8E4D-921F-0D5837674804}" type="presOf" srcId="{7BB61EDF-B172-48ED-B4A0-BCBC7EC1D35E}" destId="{D58C095C-AF1E-A84B-872E-C275ED9B94D9}" srcOrd="0" destOrd="0" presId="urn:microsoft.com/office/officeart/2008/layout/LinedList"/>
    <dgm:cxn modelId="{4CCC1978-287A-8E41-92AF-56068736AAE9}" type="presOf" srcId="{57F435D0-7EFC-4D37-B3EE-3A0E4702B55D}" destId="{37D64E70-1EFA-0D4E-85B1-58B11C016CBF}" srcOrd="0" destOrd="0" presId="urn:microsoft.com/office/officeart/2008/layout/LinedList"/>
    <dgm:cxn modelId="{25C263AA-E08E-B348-A45F-FDF981BB4D62}" type="presOf" srcId="{859A6AD5-B14F-4EED-AB95-C7C000841491}" destId="{7A0937C8-4A30-EB4C-8817-E742EA9B178E}" srcOrd="0" destOrd="0" presId="urn:microsoft.com/office/officeart/2008/layout/LinedList"/>
    <dgm:cxn modelId="{191C6B43-C66B-4D57-8F7B-CCB0FF25DDE2}" srcId="{57F435D0-7EFC-4D37-B3EE-3A0E4702B55D}" destId="{BC737F75-E18F-4CE6-BEB3-7C6542DD06B5}" srcOrd="1" destOrd="0" parTransId="{96279F7A-E5B4-47B5-A006-E8E7C2E30E90}" sibTransId="{B380315B-5302-4434-B7EA-270BCCC29F63}"/>
    <dgm:cxn modelId="{7EF287A5-870D-494E-8447-02C8AE9A1DF5}" srcId="{57F435D0-7EFC-4D37-B3EE-3A0E4702B55D}" destId="{6A3F94E1-7267-41EF-B9BF-C0D59D4C0505}" srcOrd="2" destOrd="0" parTransId="{459E926C-9B32-45E4-9290-D769626FD546}" sibTransId="{3CD96187-D4C6-48DE-9E46-9974764028B6}"/>
    <dgm:cxn modelId="{1510FFA9-BC48-CD44-B666-9674683C84BA}" type="presOf" srcId="{6A3F94E1-7267-41EF-B9BF-C0D59D4C0505}" destId="{371A2A30-0D71-0D4F-9D2C-28D319167A0C}" srcOrd="0" destOrd="0" presId="urn:microsoft.com/office/officeart/2008/layout/LinedList"/>
    <dgm:cxn modelId="{A4A85296-BC3F-48BA-9BA8-E91E7BAC9A66}" srcId="{57F435D0-7EFC-4D37-B3EE-3A0E4702B55D}" destId="{1EF727ED-9BBA-4363-BCF0-45B26E91CB61}" srcOrd="3" destOrd="0" parTransId="{A6A084BC-67A3-4819-82CB-2A59BCF379FB}" sibTransId="{7F4C2742-D82A-4C17-BBD7-4BD08F929A8F}"/>
    <dgm:cxn modelId="{9C518F54-B347-024E-95B7-DE0571BD0FAA}" type="presOf" srcId="{BC737F75-E18F-4CE6-BEB3-7C6542DD06B5}" destId="{2946EA5D-0A97-1B4D-9F7A-E8E357F04C48}" srcOrd="0" destOrd="0" presId="urn:microsoft.com/office/officeart/2008/layout/LinedList"/>
    <dgm:cxn modelId="{5616200B-655B-4B4F-957A-E431D2A18969}" type="presOf" srcId="{1EF727ED-9BBA-4363-BCF0-45B26E91CB61}" destId="{76E93F3E-FD28-9649-B4B1-499C2AEED2CA}" srcOrd="0" destOrd="0" presId="urn:microsoft.com/office/officeart/2008/layout/LinedList"/>
    <dgm:cxn modelId="{4C0915DB-A92C-4D2B-B050-64DBEDD0A8E4}" srcId="{57F435D0-7EFC-4D37-B3EE-3A0E4702B55D}" destId="{7BB61EDF-B172-48ED-B4A0-BCBC7EC1D35E}" srcOrd="4" destOrd="0" parTransId="{DD79EA5B-5994-456F-AAFC-00394CAA3A30}" sibTransId="{2AE2588A-F8BF-4982-B65A-E44601D061F4}"/>
    <dgm:cxn modelId="{2B610789-DD48-438E-9DAF-022B0F7D07D5}" srcId="{57F435D0-7EFC-4D37-B3EE-3A0E4702B55D}" destId="{859A6AD5-B14F-4EED-AB95-C7C000841491}" srcOrd="0" destOrd="0" parTransId="{0A82C173-44ED-4DED-9223-46AB979B2684}" sibTransId="{C983213E-AC4C-4B7E-BF9F-1678E9604F41}"/>
    <dgm:cxn modelId="{C8B69FCC-21F3-BA48-A1EC-514377DBEB16}" type="presParOf" srcId="{37D64E70-1EFA-0D4E-85B1-58B11C016CBF}" destId="{902FE0C1-2098-F644-87F1-54EA660AB7A4}" srcOrd="0" destOrd="0" presId="urn:microsoft.com/office/officeart/2008/layout/LinedList"/>
    <dgm:cxn modelId="{3C622B9B-4CCB-FB43-ABD4-752E67CAC69B}" type="presParOf" srcId="{37D64E70-1EFA-0D4E-85B1-58B11C016CBF}" destId="{CF145711-972A-834F-AF9C-922A046CB62E}" srcOrd="1" destOrd="0" presId="urn:microsoft.com/office/officeart/2008/layout/LinedList"/>
    <dgm:cxn modelId="{AF744728-6D58-D642-8698-9469C0BD8B93}" type="presParOf" srcId="{CF145711-972A-834F-AF9C-922A046CB62E}" destId="{7A0937C8-4A30-EB4C-8817-E742EA9B178E}" srcOrd="0" destOrd="0" presId="urn:microsoft.com/office/officeart/2008/layout/LinedList"/>
    <dgm:cxn modelId="{294067DF-D4C4-AB4C-B520-0DA262E3E458}" type="presParOf" srcId="{CF145711-972A-834F-AF9C-922A046CB62E}" destId="{CDDD86BB-2656-7644-9B16-0F1DD0515632}" srcOrd="1" destOrd="0" presId="urn:microsoft.com/office/officeart/2008/layout/LinedList"/>
    <dgm:cxn modelId="{7844AE4E-5878-2C45-9DA4-AA9CDB237F37}" type="presParOf" srcId="{37D64E70-1EFA-0D4E-85B1-58B11C016CBF}" destId="{C1BAF0FD-A2B7-5848-B1B4-20128D2FE084}" srcOrd="2" destOrd="0" presId="urn:microsoft.com/office/officeart/2008/layout/LinedList"/>
    <dgm:cxn modelId="{DD17BD39-FB1A-F242-9743-5112A65492B3}" type="presParOf" srcId="{37D64E70-1EFA-0D4E-85B1-58B11C016CBF}" destId="{E75659A6-C08F-504B-88E4-C88B4B8A1E96}" srcOrd="3" destOrd="0" presId="urn:microsoft.com/office/officeart/2008/layout/LinedList"/>
    <dgm:cxn modelId="{76020DBC-DD0E-974B-93A3-A61DC9FF58BC}" type="presParOf" srcId="{E75659A6-C08F-504B-88E4-C88B4B8A1E96}" destId="{2946EA5D-0A97-1B4D-9F7A-E8E357F04C48}" srcOrd="0" destOrd="0" presId="urn:microsoft.com/office/officeart/2008/layout/LinedList"/>
    <dgm:cxn modelId="{D32B7347-2CFA-2046-9B7C-FAC3A97E8357}" type="presParOf" srcId="{E75659A6-C08F-504B-88E4-C88B4B8A1E96}" destId="{04A3139C-AC1D-F44B-912E-5EB703C9FA1A}" srcOrd="1" destOrd="0" presId="urn:microsoft.com/office/officeart/2008/layout/LinedList"/>
    <dgm:cxn modelId="{066A390A-8123-DC42-BF18-F4E210BDB331}" type="presParOf" srcId="{37D64E70-1EFA-0D4E-85B1-58B11C016CBF}" destId="{6473C1CE-DCAE-8142-B4A2-08ACAB038C5E}" srcOrd="4" destOrd="0" presId="urn:microsoft.com/office/officeart/2008/layout/LinedList"/>
    <dgm:cxn modelId="{A5399E43-8657-D24B-A72F-6C542032480A}" type="presParOf" srcId="{37D64E70-1EFA-0D4E-85B1-58B11C016CBF}" destId="{EA864DD3-D4FC-2A42-9800-43D990C4653D}" srcOrd="5" destOrd="0" presId="urn:microsoft.com/office/officeart/2008/layout/LinedList"/>
    <dgm:cxn modelId="{0DE7B8EE-2D9E-AB46-A953-19D111F0F2BA}" type="presParOf" srcId="{EA864DD3-D4FC-2A42-9800-43D990C4653D}" destId="{371A2A30-0D71-0D4F-9D2C-28D319167A0C}" srcOrd="0" destOrd="0" presId="urn:microsoft.com/office/officeart/2008/layout/LinedList"/>
    <dgm:cxn modelId="{A22F1E77-EDDA-8840-80FD-26890B9C0819}" type="presParOf" srcId="{EA864DD3-D4FC-2A42-9800-43D990C4653D}" destId="{F56D5EC2-3A1A-4243-9798-6168D9090803}" srcOrd="1" destOrd="0" presId="urn:microsoft.com/office/officeart/2008/layout/LinedList"/>
    <dgm:cxn modelId="{735A770F-D9DA-C14D-8BEE-B16ECA63882C}" type="presParOf" srcId="{37D64E70-1EFA-0D4E-85B1-58B11C016CBF}" destId="{363CE902-2952-EB47-9B8A-247F59249D6A}" srcOrd="6" destOrd="0" presId="urn:microsoft.com/office/officeart/2008/layout/LinedList"/>
    <dgm:cxn modelId="{BAA79247-95B9-C845-B67D-9A752C976EA2}" type="presParOf" srcId="{37D64E70-1EFA-0D4E-85B1-58B11C016CBF}" destId="{E7587C2F-1272-BF4C-AEEB-64C2E00E5BDE}" srcOrd="7" destOrd="0" presId="urn:microsoft.com/office/officeart/2008/layout/LinedList"/>
    <dgm:cxn modelId="{F4CF6E6D-8FB4-9240-8837-26901D53891B}" type="presParOf" srcId="{E7587C2F-1272-BF4C-AEEB-64C2E00E5BDE}" destId="{76E93F3E-FD28-9649-B4B1-499C2AEED2CA}" srcOrd="0" destOrd="0" presId="urn:microsoft.com/office/officeart/2008/layout/LinedList"/>
    <dgm:cxn modelId="{E38E4F90-4B16-5D40-AFA3-714B783CD873}" type="presParOf" srcId="{E7587C2F-1272-BF4C-AEEB-64C2E00E5BDE}" destId="{2625A074-250A-F64A-9FD9-7285DBE11B56}" srcOrd="1" destOrd="0" presId="urn:microsoft.com/office/officeart/2008/layout/LinedList"/>
    <dgm:cxn modelId="{FB28344E-007E-DE4F-AC2B-3144962526C7}" type="presParOf" srcId="{37D64E70-1EFA-0D4E-85B1-58B11C016CBF}" destId="{1D7FF5FE-1D1C-3948-9BD2-A84A69C5B49B}" srcOrd="8" destOrd="0" presId="urn:microsoft.com/office/officeart/2008/layout/LinedList"/>
    <dgm:cxn modelId="{FD7EB01F-1968-2541-AA6C-1EF4F9EAD349}" type="presParOf" srcId="{37D64E70-1EFA-0D4E-85B1-58B11C016CBF}" destId="{DEA39B5C-B9C4-3F46-8B44-8D7E5F2BA792}" srcOrd="9" destOrd="0" presId="urn:microsoft.com/office/officeart/2008/layout/LinedList"/>
    <dgm:cxn modelId="{77687A89-AA8F-AA42-BC2B-DDF751288CA6}" type="presParOf" srcId="{DEA39B5C-B9C4-3F46-8B44-8D7E5F2BA792}" destId="{D58C095C-AF1E-A84B-872E-C275ED9B94D9}" srcOrd="0" destOrd="0" presId="urn:microsoft.com/office/officeart/2008/layout/LinedList"/>
    <dgm:cxn modelId="{561D1B61-B210-2144-81A9-42D677EF7639}" type="presParOf" srcId="{DEA39B5C-B9C4-3F46-8B44-8D7E5F2BA792}" destId="{E36F4F29-8AD2-1A4E-90D1-E49C5A13E7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FE0C1-2098-F644-87F1-54EA660AB7A4}">
      <dsp:nvSpPr>
        <dsp:cNvPr id="0" name=""/>
        <dsp:cNvSpPr/>
      </dsp:nvSpPr>
      <dsp:spPr>
        <a:xfrm>
          <a:off x="0" y="644"/>
          <a:ext cx="615156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937C8-4A30-EB4C-8817-E742EA9B178E}">
      <dsp:nvSpPr>
        <dsp:cNvPr id="0" name=""/>
        <dsp:cNvSpPr/>
      </dsp:nvSpPr>
      <dsp:spPr>
        <a:xfrm>
          <a:off x="0" y="644"/>
          <a:ext cx="615156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a:t>ethnic/racial diversity, </a:t>
          </a:r>
        </a:p>
      </dsp:txBody>
      <dsp:txXfrm>
        <a:off x="0" y="644"/>
        <a:ext cx="6151562" cy="1055112"/>
      </dsp:txXfrm>
    </dsp:sp>
    <dsp:sp modelId="{C1BAF0FD-A2B7-5848-B1B4-20128D2FE084}">
      <dsp:nvSpPr>
        <dsp:cNvPr id="0" name=""/>
        <dsp:cNvSpPr/>
      </dsp:nvSpPr>
      <dsp:spPr>
        <a:xfrm>
          <a:off x="0" y="1055756"/>
          <a:ext cx="6151562" cy="0"/>
        </a:xfrm>
        <a:prstGeom prst="line">
          <a:avLst/>
        </a:prstGeom>
        <a:solidFill>
          <a:schemeClr val="accent5">
            <a:hueOff val="-59969"/>
            <a:satOff val="-2224"/>
            <a:lumOff val="3529"/>
            <a:alphaOff val="0"/>
          </a:schemeClr>
        </a:solidFill>
        <a:ln w="12700" cap="flat" cmpd="sng" algn="ctr">
          <a:solidFill>
            <a:schemeClr val="accent5">
              <a:hueOff val="-59969"/>
              <a:satOff val="-2224"/>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6EA5D-0A97-1B4D-9F7A-E8E357F04C48}">
      <dsp:nvSpPr>
        <dsp:cNvPr id="0" name=""/>
        <dsp:cNvSpPr/>
      </dsp:nvSpPr>
      <dsp:spPr>
        <a:xfrm>
          <a:off x="0" y="1055756"/>
          <a:ext cx="615156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a:t>gender, </a:t>
          </a:r>
        </a:p>
      </dsp:txBody>
      <dsp:txXfrm>
        <a:off x="0" y="1055756"/>
        <a:ext cx="6151562" cy="1055112"/>
      </dsp:txXfrm>
    </dsp:sp>
    <dsp:sp modelId="{6473C1CE-DCAE-8142-B4A2-08ACAB038C5E}">
      <dsp:nvSpPr>
        <dsp:cNvPr id="0" name=""/>
        <dsp:cNvSpPr/>
      </dsp:nvSpPr>
      <dsp:spPr>
        <a:xfrm>
          <a:off x="0" y="2110868"/>
          <a:ext cx="6151562" cy="0"/>
        </a:xfrm>
        <a:prstGeom prst="line">
          <a:avLst/>
        </a:prstGeom>
        <a:solidFill>
          <a:schemeClr val="accent5">
            <a:hueOff val="-119937"/>
            <a:satOff val="-4449"/>
            <a:lumOff val="7059"/>
            <a:alphaOff val="0"/>
          </a:schemeClr>
        </a:solidFill>
        <a:ln w="12700" cap="flat" cmpd="sng" algn="ctr">
          <a:solidFill>
            <a:schemeClr val="accent5">
              <a:hueOff val="-119937"/>
              <a:satOff val="-4449"/>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A2A30-0D71-0D4F-9D2C-28D319167A0C}">
      <dsp:nvSpPr>
        <dsp:cNvPr id="0" name=""/>
        <dsp:cNvSpPr/>
      </dsp:nvSpPr>
      <dsp:spPr>
        <a:xfrm>
          <a:off x="0" y="2110868"/>
          <a:ext cx="615156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a:t>sexual orientation, </a:t>
          </a:r>
        </a:p>
      </dsp:txBody>
      <dsp:txXfrm>
        <a:off x="0" y="2110868"/>
        <a:ext cx="6151562" cy="1055112"/>
      </dsp:txXfrm>
    </dsp:sp>
    <dsp:sp modelId="{363CE902-2952-EB47-9B8A-247F59249D6A}">
      <dsp:nvSpPr>
        <dsp:cNvPr id="0" name=""/>
        <dsp:cNvSpPr/>
      </dsp:nvSpPr>
      <dsp:spPr>
        <a:xfrm>
          <a:off x="0" y="3165981"/>
          <a:ext cx="6151562" cy="0"/>
        </a:xfrm>
        <a:prstGeom prst="line">
          <a:avLst/>
        </a:prstGeom>
        <a:solidFill>
          <a:schemeClr val="accent5">
            <a:hueOff val="-179906"/>
            <a:satOff val="-6673"/>
            <a:lumOff val="10588"/>
            <a:alphaOff val="0"/>
          </a:schemeClr>
        </a:solidFill>
        <a:ln w="12700" cap="flat" cmpd="sng" algn="ctr">
          <a:solidFill>
            <a:schemeClr val="accent5">
              <a:hueOff val="-179906"/>
              <a:satOff val="-6673"/>
              <a:lumOff val="10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E93F3E-FD28-9649-B4B1-499C2AEED2CA}">
      <dsp:nvSpPr>
        <dsp:cNvPr id="0" name=""/>
        <dsp:cNvSpPr/>
      </dsp:nvSpPr>
      <dsp:spPr>
        <a:xfrm>
          <a:off x="0" y="3165981"/>
          <a:ext cx="615156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a:t>cultural diversity </a:t>
          </a:r>
        </a:p>
      </dsp:txBody>
      <dsp:txXfrm>
        <a:off x="0" y="3165981"/>
        <a:ext cx="6151562" cy="1055112"/>
      </dsp:txXfrm>
    </dsp:sp>
    <dsp:sp modelId="{1D7FF5FE-1D1C-3948-9BD2-A84A69C5B49B}">
      <dsp:nvSpPr>
        <dsp:cNvPr id="0" name=""/>
        <dsp:cNvSpPr/>
      </dsp:nvSpPr>
      <dsp:spPr>
        <a:xfrm>
          <a:off x="0" y="4221093"/>
          <a:ext cx="6151562" cy="0"/>
        </a:xfrm>
        <a:prstGeom prst="line">
          <a:avLst/>
        </a:prstGeom>
        <a:solidFill>
          <a:schemeClr val="accent5">
            <a:hueOff val="-239874"/>
            <a:satOff val="-8897"/>
            <a:lumOff val="14117"/>
            <a:alphaOff val="0"/>
          </a:schemeClr>
        </a:solidFill>
        <a:ln w="12700" cap="flat" cmpd="sng" algn="ctr">
          <a:solidFill>
            <a:schemeClr val="accent5">
              <a:hueOff val="-239874"/>
              <a:satOff val="-8897"/>
              <a:lumOff val="141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8C095C-AF1E-A84B-872E-C275ED9B94D9}">
      <dsp:nvSpPr>
        <dsp:cNvPr id="0" name=""/>
        <dsp:cNvSpPr/>
      </dsp:nvSpPr>
      <dsp:spPr>
        <a:xfrm>
          <a:off x="0" y="4221093"/>
          <a:ext cx="615156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a:t>disabilities. </a:t>
          </a:r>
        </a:p>
      </dsp:txBody>
      <dsp:txXfrm>
        <a:off x="0" y="4221093"/>
        <a:ext cx="6151562" cy="105511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5D9D5-6D32-2149-98B5-D48EE6C0454C}" type="datetimeFigureOut">
              <a:rPr lang="en-US" smtClean="0"/>
              <a:t>10/30/21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F5DC2-2630-2C4C-A8EB-C5F14E1EA0EE}" type="slidenum">
              <a:rPr lang="en-US" smtClean="0"/>
              <a:t>‹#›</a:t>
            </a:fld>
            <a:endParaRPr lang="en-US"/>
          </a:p>
        </p:txBody>
      </p:sp>
    </p:spTree>
    <p:extLst>
      <p:ext uri="{BB962C8B-B14F-4D97-AF65-F5344CB8AC3E}">
        <p14:creationId xmlns:p14="http://schemas.microsoft.com/office/powerpoint/2010/main" val="162763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10/30/21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10/30/21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10/30/21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B61BEF0D-F0BB-DE4B-95CE-6DB70DBA9567}" type="datetimeFigureOut">
              <a:rPr lang="en-US" smtClean="0"/>
              <a:pPr/>
              <a:t>10/30/21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1BEF0D-F0BB-DE4B-95CE-6DB70DBA9567}" type="datetimeFigureOut">
              <a:rPr lang="en-US" smtClean="0"/>
              <a:pPr/>
              <a:t>10/30/21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1BEF0D-F0BB-DE4B-95CE-6DB70DBA9567}" type="datetimeFigureOut">
              <a:rPr lang="en-US" smtClean="0"/>
              <a:pPr/>
              <a:t>10/30/21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592246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joinme2.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2nd TPM</a:t>
            </a:r>
            <a:br>
              <a:rPr lang="tr-TR" dirty="0" smtClean="0"/>
            </a:br>
            <a:r>
              <a:rPr lang="tr-TR" sz="2000" dirty="0" smtClean="0"/>
              <a:t>29-30 </a:t>
            </a:r>
            <a:r>
              <a:rPr lang="tr-TR" sz="2000" dirty="0" err="1" smtClean="0"/>
              <a:t>October</a:t>
            </a:r>
            <a:r>
              <a:rPr lang="tr-TR" sz="2000" dirty="0" smtClean="0"/>
              <a:t>, 2021, </a:t>
            </a:r>
            <a:r>
              <a:rPr lang="tr-TR" sz="2000" dirty="0" err="1" smtClean="0"/>
              <a:t>Leuven</a:t>
            </a:r>
            <a:endParaRPr lang="en-US" sz="2000" dirty="0"/>
          </a:p>
        </p:txBody>
      </p:sp>
      <p:sp>
        <p:nvSpPr>
          <p:cNvPr id="3" name="Subtitle 2"/>
          <p:cNvSpPr>
            <a:spLocks noGrp="1"/>
          </p:cNvSpPr>
          <p:nvPr>
            <p:ph type="subTitle" idx="1"/>
          </p:nvPr>
        </p:nvSpPr>
        <p:spPr/>
        <p:txBody>
          <a:bodyPr>
            <a:normAutofit/>
          </a:bodyPr>
          <a:lstStyle/>
          <a:p>
            <a:r>
              <a:rPr lang="tr-TR" sz="3200" dirty="0" smtClean="0"/>
              <a:t>JoinMe2</a:t>
            </a:r>
            <a:endParaRPr lang="en-US" sz="3200" dirty="0"/>
          </a:p>
        </p:txBody>
      </p:sp>
      <p:pic>
        <p:nvPicPr>
          <p:cNvPr id="4" name="Picture 3"/>
          <p:cNvPicPr>
            <a:picLocks noChangeAspect="1"/>
          </p:cNvPicPr>
          <p:nvPr/>
        </p:nvPicPr>
        <p:blipFill>
          <a:blip r:embed="rId2"/>
          <a:stretch>
            <a:fillRect/>
          </a:stretch>
        </p:blipFill>
        <p:spPr>
          <a:xfrm>
            <a:off x="4916798" y="594416"/>
            <a:ext cx="2182557" cy="1396105"/>
          </a:xfrm>
          <a:prstGeom prst="rect">
            <a:avLst/>
          </a:prstGeom>
        </p:spPr>
      </p:pic>
      <p:pic>
        <p:nvPicPr>
          <p:cNvPr id="5" name="Picture 4"/>
          <p:cNvPicPr>
            <a:picLocks noChangeAspect="1"/>
          </p:cNvPicPr>
          <p:nvPr/>
        </p:nvPicPr>
        <p:blipFill>
          <a:blip r:embed="rId3"/>
          <a:stretch>
            <a:fillRect/>
          </a:stretch>
        </p:blipFill>
        <p:spPr>
          <a:xfrm>
            <a:off x="1702214" y="5468816"/>
            <a:ext cx="2158171" cy="568669"/>
          </a:xfrm>
          <a:prstGeom prst="rect">
            <a:avLst/>
          </a:prstGeom>
        </p:spPr>
      </p:pic>
      <p:pic>
        <p:nvPicPr>
          <p:cNvPr id="6" name="Picture 5"/>
          <p:cNvPicPr>
            <a:picLocks noChangeAspect="1"/>
          </p:cNvPicPr>
          <p:nvPr/>
        </p:nvPicPr>
        <p:blipFill>
          <a:blip r:embed="rId4"/>
          <a:stretch>
            <a:fillRect/>
          </a:stretch>
        </p:blipFill>
        <p:spPr>
          <a:xfrm>
            <a:off x="8771319" y="5468816"/>
            <a:ext cx="1331043" cy="507704"/>
          </a:xfrm>
          <a:prstGeom prst="rect">
            <a:avLst/>
          </a:prstGeom>
        </p:spPr>
      </p:pic>
    </p:spTree>
    <p:extLst>
      <p:ext uri="{BB962C8B-B14F-4D97-AF65-F5344CB8AC3E}">
        <p14:creationId xmlns:p14="http://schemas.microsoft.com/office/powerpoint/2010/main" val="1277086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Output </a:t>
            </a:r>
            <a:r>
              <a:rPr lang="en-US" sz="3000" dirty="0" smtClean="0">
                <a:solidFill>
                  <a:srgbClr val="FFFFFF"/>
                </a:solidFill>
              </a:rPr>
              <a:t>4</a:t>
            </a:r>
            <a:endParaRPr lang="en-US" sz="3000" dirty="0">
              <a:solidFill>
                <a:srgbClr val="FFFFFF"/>
              </a:solidFill>
            </a:endParaRPr>
          </a:p>
        </p:txBody>
      </p:sp>
      <p:sp>
        <p:nvSpPr>
          <p:cNvPr id="3" name="Content Placeholder 2"/>
          <p:cNvSpPr>
            <a:spLocks noGrp="1"/>
          </p:cNvSpPr>
          <p:nvPr>
            <p:ph idx="1"/>
          </p:nvPr>
        </p:nvSpPr>
        <p:spPr>
          <a:xfrm>
            <a:off x="5232804" y="300039"/>
            <a:ext cx="6597245" cy="6243636"/>
          </a:xfrm>
        </p:spPr>
        <p:txBody>
          <a:bodyPr anchor="ctr">
            <a:normAutofit lnSpcReduction="10000"/>
          </a:bodyPr>
          <a:lstStyle/>
          <a:p>
            <a:pPr marL="0" indent="0">
              <a:buNone/>
            </a:pPr>
            <a:r>
              <a:rPr lang="en-US" sz="2400" dirty="0"/>
              <a:t>Output 4: Knowledge Portal</a:t>
            </a:r>
            <a:br>
              <a:rPr lang="en-US" sz="2400" dirty="0"/>
            </a:br>
            <a:r>
              <a:rPr lang="en-US" sz="2400" dirty="0"/>
              <a:t>The development of this portal will be the main means for reaching the expected results of the project as this will be the platform in which all the information, documents, reports, project results and further studies on inclusive education will be shared.</a:t>
            </a:r>
            <a:br>
              <a:rPr lang="en-US" sz="2400" dirty="0"/>
            </a:br>
            <a:r>
              <a:rPr lang="en-US" sz="2400" dirty="0"/>
              <a:t>Inclusive education and the issue of diversity are not topics that are limited to </a:t>
            </a:r>
            <a:r>
              <a:rPr lang="en-US" sz="2400"/>
              <a:t>the </a:t>
            </a:r>
            <a:r>
              <a:rPr lang="en-US" sz="2400" smtClean="0"/>
              <a:t>countries </a:t>
            </a:r>
            <a:r>
              <a:rPr lang="en-US" sz="2400" dirty="0"/>
              <a:t>involved in the project. Neither are they limited to HE. Therefore, the inclusive education training portal will be of most use to teaching and learning practitioners at all levels of education, to teacher candidates, teacher trainers, the </a:t>
            </a:r>
            <a:r>
              <a:rPr lang="en-US" sz="2400" dirty="0" err="1"/>
              <a:t>programme</a:t>
            </a:r>
            <a:r>
              <a:rPr lang="en-US" sz="2400" dirty="0"/>
              <a:t> leaders, heads of schools, directors of Teaching and Learning Centers and/or Centers of Excellence worldwide. </a:t>
            </a:r>
          </a:p>
          <a:p>
            <a:endParaRPr lang="en-US" dirty="0">
              <a:effectLst/>
            </a:endParaRPr>
          </a:p>
        </p:txBody>
      </p:sp>
    </p:spTree>
    <p:extLst>
      <p:ext uri="{BB962C8B-B14F-4D97-AF65-F5344CB8AC3E}">
        <p14:creationId xmlns:p14="http://schemas.microsoft.com/office/powerpoint/2010/main" val="956198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1" y="964692"/>
            <a:ext cx="4879901" cy="1188720"/>
          </a:xfrm>
        </p:spPr>
        <p:txBody>
          <a:bodyPr>
            <a:normAutofit/>
          </a:bodyPr>
          <a:lstStyle/>
          <a:p>
            <a:r>
              <a:rPr lang="en-US" sz="2400" dirty="0" smtClean="0"/>
              <a:t>What </a:t>
            </a:r>
            <a:r>
              <a:rPr lang="en-US" sz="2400" dirty="0"/>
              <a:t>dıd </a:t>
            </a:r>
            <a:r>
              <a:rPr lang="en-US" sz="2400" dirty="0" smtClean="0"/>
              <a:t>we do so </a:t>
            </a:r>
            <a:r>
              <a:rPr lang="en-US" sz="2400" dirty="0"/>
              <a:t>far?</a:t>
            </a:r>
            <a:br>
              <a:rPr lang="en-US" sz="2400" dirty="0"/>
            </a:br>
            <a:endParaRPr lang="en-US" sz="2400" dirty="0"/>
          </a:p>
        </p:txBody>
      </p:sp>
      <p:sp>
        <p:nvSpPr>
          <p:cNvPr id="3" name="Content Placeholder 2"/>
          <p:cNvSpPr>
            <a:spLocks noGrp="1"/>
          </p:cNvSpPr>
          <p:nvPr>
            <p:ph idx="1"/>
          </p:nvPr>
        </p:nvSpPr>
        <p:spPr>
          <a:xfrm>
            <a:off x="804672" y="2638044"/>
            <a:ext cx="4879900" cy="3101983"/>
          </a:xfrm>
        </p:spPr>
        <p:txBody>
          <a:bodyPr>
            <a:normAutofit/>
          </a:bodyPr>
          <a:lstStyle/>
          <a:p>
            <a:pPr marL="0" indent="0" algn="ctr">
              <a:buNone/>
            </a:pPr>
            <a:endParaRPr lang="en-US" sz="4000" dirty="0" smtClean="0"/>
          </a:p>
          <a:p>
            <a:pPr marL="0" indent="0" algn="ctr">
              <a:buNone/>
            </a:pPr>
            <a:r>
              <a:rPr lang="en-US" sz="4000" dirty="0"/>
              <a:t>K</a:t>
            </a:r>
            <a:r>
              <a:rPr lang="en-US" sz="4000" dirty="0" smtClean="0"/>
              <a:t>ick </a:t>
            </a:r>
            <a:r>
              <a:rPr lang="en-US" sz="4000" dirty="0"/>
              <a:t>off 17.11.2020</a:t>
            </a:r>
          </a:p>
        </p:txBody>
      </p:sp>
      <p:sp>
        <p:nvSpPr>
          <p:cNvPr id="11" name="Rectangle 10">
            <a:extLst>
              <a:ext uri="{FF2B5EF4-FFF2-40B4-BE49-F238E27FC236}">
                <a16:creationId xmlns="" xmlns:a16="http://schemas.microsoft.com/office/drawing/2014/main" id="{7B9607E2-1C76-424B-8FF0-580615846E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
            <a:ext cx="6096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56A668AF-CC37-4641-8D2B-4C91B3ACBC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2157" y="479893"/>
            <a:ext cx="5123687"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5B3165DC-54F4-4EF5-8B97-5BE55AA3DB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3355" y="644485"/>
            <a:ext cx="4756891"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t="2958" r="2" b="2"/>
          <a:stretch/>
        </p:blipFill>
        <p:spPr>
          <a:xfrm>
            <a:off x="6582157" y="1107831"/>
            <a:ext cx="5123687" cy="4666438"/>
          </a:xfrm>
          <a:prstGeom prst="rect">
            <a:avLst/>
          </a:prstGeom>
        </p:spPr>
      </p:pic>
    </p:spTree>
    <p:extLst>
      <p:ext uri="{BB962C8B-B14F-4D97-AF65-F5344CB8AC3E}">
        <p14:creationId xmlns:p14="http://schemas.microsoft.com/office/powerpoint/2010/main" val="1613297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781" y="2708804"/>
            <a:ext cx="3698803" cy="1440394"/>
          </a:xfrm>
          <a:noFill/>
          <a:ln>
            <a:solidFill>
              <a:schemeClr val="tx1"/>
            </a:solidFill>
          </a:ln>
        </p:spPr>
        <p:txBody>
          <a:bodyPr>
            <a:normAutofit/>
          </a:bodyPr>
          <a:lstStyle/>
          <a:p>
            <a:r>
              <a:rPr lang="en-US" sz="2400" dirty="0" smtClean="0">
                <a:solidFill>
                  <a:schemeClr val="tx1"/>
                </a:solidFill>
              </a:rPr>
              <a:t>catch </a:t>
            </a:r>
            <a:r>
              <a:rPr lang="en-US" sz="2400" dirty="0">
                <a:solidFill>
                  <a:schemeClr val="tx1"/>
                </a:solidFill>
              </a:rPr>
              <a:t>up 22.01.2021</a:t>
            </a:r>
          </a:p>
        </p:txBody>
      </p:sp>
      <p:sp>
        <p:nvSpPr>
          <p:cNvPr id="8" name="Rectangle 7">
            <a:extLst>
              <a:ext uri="{FF2B5EF4-FFF2-40B4-BE49-F238E27FC236}">
                <a16:creationId xmlns="" xmlns:a16="http://schemas.microsoft.com/office/drawing/2014/main" id="{FB403EBD-907E-4D59-98D4-A72CD1063C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9962" y="967154"/>
            <a:ext cx="5951537" cy="4703884"/>
          </a:xfrm>
        </p:spPr>
      </p:pic>
    </p:spTree>
    <p:extLst>
      <p:ext uri="{BB962C8B-B14F-4D97-AF65-F5344CB8AC3E}">
        <p14:creationId xmlns:p14="http://schemas.microsoft.com/office/powerpoint/2010/main" val="25006293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smtClean="0">
                <a:solidFill>
                  <a:srgbClr val="FFFFFF"/>
                </a:solidFill>
              </a:rPr>
              <a:t>2</a:t>
            </a:r>
            <a:r>
              <a:rPr lang="en-US" sz="3000" baseline="30000" dirty="0" smtClean="0">
                <a:solidFill>
                  <a:srgbClr val="FFFFFF"/>
                </a:solidFill>
              </a:rPr>
              <a:t>nd</a:t>
            </a:r>
            <a:r>
              <a:rPr lang="en-US" sz="3000" dirty="0" smtClean="0">
                <a:solidFill>
                  <a:srgbClr val="FFFFFF"/>
                </a:solidFill>
              </a:rPr>
              <a:t> TPM   18 </a:t>
            </a:r>
            <a:r>
              <a:rPr lang="en-US" sz="3000" dirty="0">
                <a:solidFill>
                  <a:srgbClr val="FFFFFF"/>
                </a:solidFill>
              </a:rPr>
              <a:t>June 2021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1175" y="800100"/>
            <a:ext cx="5873994" cy="4862146"/>
          </a:xfrm>
        </p:spPr>
      </p:pic>
    </p:spTree>
    <p:extLst>
      <p:ext uri="{BB962C8B-B14F-4D97-AF65-F5344CB8AC3E}">
        <p14:creationId xmlns:p14="http://schemas.microsoft.com/office/powerpoint/2010/main" val="3960334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781" y="2708804"/>
            <a:ext cx="3698803" cy="1440394"/>
          </a:xfrm>
          <a:noFill/>
          <a:ln>
            <a:solidFill>
              <a:schemeClr val="tx1"/>
            </a:solidFill>
          </a:ln>
        </p:spPr>
        <p:txBody>
          <a:bodyPr>
            <a:normAutofit/>
          </a:bodyPr>
          <a:lstStyle/>
          <a:p>
            <a:r>
              <a:rPr lang="en-US" sz="2400">
                <a:solidFill>
                  <a:schemeClr val="tx1"/>
                </a:solidFill>
              </a:rPr>
              <a:t>Who we are?</a:t>
            </a:r>
          </a:p>
        </p:txBody>
      </p:sp>
      <p:sp>
        <p:nvSpPr>
          <p:cNvPr id="8" name="Rectangle 7">
            <a:extLst>
              <a:ext uri="{FF2B5EF4-FFF2-40B4-BE49-F238E27FC236}">
                <a16:creationId xmlns="" xmlns:a16="http://schemas.microsoft.com/office/drawing/2014/main" id="{FB403EBD-907E-4D59-98D4-A72CD1063C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14975" y="802638"/>
            <a:ext cx="6415088" cy="5252722"/>
          </a:xfrm>
        </p:spPr>
        <p:txBody>
          <a:bodyPr anchor="ctr">
            <a:normAutofit/>
          </a:bodyPr>
          <a:lstStyle/>
          <a:p>
            <a:r>
              <a:rPr lang="en-US" dirty="0" smtClean="0">
                <a:solidFill>
                  <a:schemeClr val="bg1"/>
                </a:solidFill>
              </a:rPr>
              <a:t>IZMIR UNIVERSITY OF ECONOMICS - TURKEY</a:t>
            </a:r>
          </a:p>
          <a:p>
            <a:r>
              <a:rPr lang="en-US" dirty="0" smtClean="0">
                <a:solidFill>
                  <a:schemeClr val="bg1"/>
                </a:solidFill>
              </a:rPr>
              <a:t>KATHOLIEKE </a:t>
            </a:r>
            <a:r>
              <a:rPr lang="en-US" dirty="0">
                <a:solidFill>
                  <a:schemeClr val="bg1"/>
                </a:solidFill>
              </a:rPr>
              <a:t>UNIVERSITEIT LEUVEN </a:t>
            </a:r>
            <a:r>
              <a:rPr lang="en-US" dirty="0" smtClean="0">
                <a:solidFill>
                  <a:schemeClr val="bg1"/>
                </a:solidFill>
              </a:rPr>
              <a:t>- BELGIUM</a:t>
            </a:r>
            <a:endParaRPr lang="en-US" dirty="0">
              <a:solidFill>
                <a:schemeClr val="bg1"/>
              </a:solidFill>
            </a:endParaRPr>
          </a:p>
          <a:p>
            <a:r>
              <a:rPr lang="en-US" dirty="0">
                <a:solidFill>
                  <a:schemeClr val="bg1"/>
                </a:solidFill>
              </a:rPr>
              <a:t>PANEPISTIMIO </a:t>
            </a:r>
            <a:r>
              <a:rPr lang="en-US" dirty="0" smtClean="0">
                <a:solidFill>
                  <a:schemeClr val="bg1"/>
                </a:solidFill>
              </a:rPr>
              <a:t>AIGAIOU – GREECE</a:t>
            </a:r>
            <a:endParaRPr lang="en-US" dirty="0">
              <a:solidFill>
                <a:schemeClr val="bg1"/>
              </a:solidFill>
            </a:endParaRPr>
          </a:p>
          <a:p>
            <a:r>
              <a:rPr lang="en-US" dirty="0" smtClean="0">
                <a:solidFill>
                  <a:schemeClr val="bg1"/>
                </a:solidFill>
              </a:rPr>
              <a:t>AKADEMIA </a:t>
            </a:r>
            <a:r>
              <a:rPr lang="en-US" dirty="0">
                <a:solidFill>
                  <a:schemeClr val="bg1"/>
                </a:solidFill>
              </a:rPr>
              <a:t>POMORSKA W SLUPSKU </a:t>
            </a:r>
            <a:r>
              <a:rPr lang="en-US" dirty="0" smtClean="0">
                <a:solidFill>
                  <a:schemeClr val="bg1"/>
                </a:solidFill>
              </a:rPr>
              <a:t>- POLAND</a:t>
            </a:r>
          </a:p>
          <a:p>
            <a:r>
              <a:rPr lang="en-US" dirty="0" smtClean="0">
                <a:solidFill>
                  <a:schemeClr val="bg1"/>
                </a:solidFill>
              </a:rPr>
              <a:t>UNIVERSITY </a:t>
            </a:r>
            <a:r>
              <a:rPr lang="en-US" dirty="0">
                <a:solidFill>
                  <a:schemeClr val="bg1"/>
                </a:solidFill>
              </a:rPr>
              <a:t>OF DERBY </a:t>
            </a:r>
            <a:r>
              <a:rPr lang="en-US" dirty="0" smtClean="0">
                <a:solidFill>
                  <a:schemeClr val="bg1"/>
                </a:solidFill>
              </a:rPr>
              <a:t>– UK</a:t>
            </a:r>
          </a:p>
          <a:p>
            <a:r>
              <a:rPr lang="en-US" dirty="0" smtClean="0">
                <a:solidFill>
                  <a:schemeClr val="bg1"/>
                </a:solidFill>
              </a:rPr>
              <a:t>UNIVERSITY OF BREMEN - GERMANY</a:t>
            </a:r>
            <a:endParaRPr lang="en-US" dirty="0">
              <a:solidFill>
                <a:schemeClr val="bg1"/>
              </a:solidFill>
            </a:endParaRPr>
          </a:p>
          <a:p>
            <a:r>
              <a:rPr lang="en-US" dirty="0" smtClean="0">
                <a:solidFill>
                  <a:schemeClr val="bg1"/>
                </a:solidFill>
              </a:rPr>
              <a:t>LİMON AĞACI KÜLTÜR DERNEĞİ- </a:t>
            </a:r>
            <a:r>
              <a:rPr lang="en-US" dirty="0" smtClean="0">
                <a:solidFill>
                  <a:schemeClr val="bg1"/>
                </a:solidFill>
              </a:rPr>
              <a:t>TURKEY</a:t>
            </a:r>
          </a:p>
          <a:p>
            <a:endParaRPr lang="en-US" dirty="0">
              <a:solidFill>
                <a:schemeClr val="bg1"/>
              </a:solidFill>
            </a:endParaRPr>
          </a:p>
        </p:txBody>
      </p:sp>
    </p:spTree>
    <p:extLst>
      <p:ext uri="{BB962C8B-B14F-4D97-AF65-F5344CB8AC3E}">
        <p14:creationId xmlns:p14="http://schemas.microsoft.com/office/powerpoint/2010/main" val="32665678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t>BREAK </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p:txBody>
      </p:sp>
    </p:spTree>
    <p:extLst>
      <p:ext uri="{BB962C8B-B14F-4D97-AF65-F5344CB8AC3E}">
        <p14:creationId xmlns:p14="http://schemas.microsoft.com/office/powerpoint/2010/main" val="1881658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Budgetary Issues</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330079" y="2388027"/>
            <a:ext cx="7153275" cy="4191000"/>
          </a:xfrm>
          <a:prstGeom prst="rect">
            <a:avLst/>
          </a:prstGeom>
        </p:spPr>
      </p:pic>
      <p:sp>
        <p:nvSpPr>
          <p:cNvPr id="5" name="Rectangle 4"/>
          <p:cNvSpPr/>
          <p:nvPr/>
        </p:nvSpPr>
        <p:spPr>
          <a:xfrm>
            <a:off x="8080131" y="2479431"/>
            <a:ext cx="3666392" cy="3930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Payments</a:t>
            </a:r>
            <a:r>
              <a:rPr lang="tr-TR" dirty="0" smtClean="0"/>
              <a:t> </a:t>
            </a:r>
            <a:r>
              <a:rPr lang="tr-TR" dirty="0" err="1" smtClean="0"/>
              <a:t>made</a:t>
            </a:r>
            <a:r>
              <a:rPr lang="tr-TR" dirty="0" smtClean="0"/>
              <a:t> </a:t>
            </a:r>
            <a:r>
              <a:rPr lang="tr-TR" dirty="0" err="1" smtClean="0"/>
              <a:t>so</a:t>
            </a:r>
            <a:r>
              <a:rPr lang="tr-TR" dirty="0" smtClean="0"/>
              <a:t> far:</a:t>
            </a:r>
          </a:p>
          <a:p>
            <a:pPr algn="ctr"/>
            <a:endParaRPr lang="tr-TR" dirty="0"/>
          </a:p>
          <a:p>
            <a:pPr algn="ctr"/>
            <a:r>
              <a:rPr lang="tr-TR" dirty="0" smtClean="0"/>
              <a:t>40% of total </a:t>
            </a:r>
            <a:r>
              <a:rPr lang="tr-TR" dirty="0" err="1" smtClean="0"/>
              <a:t>budget</a:t>
            </a:r>
            <a:r>
              <a:rPr lang="tr-TR" dirty="0" smtClean="0"/>
              <a:t> of </a:t>
            </a:r>
            <a:r>
              <a:rPr lang="tr-TR" dirty="0" err="1" smtClean="0"/>
              <a:t>each</a:t>
            </a:r>
            <a:r>
              <a:rPr lang="tr-TR" dirty="0" smtClean="0"/>
              <a:t> </a:t>
            </a:r>
            <a:r>
              <a:rPr lang="tr-TR" dirty="0" err="1" smtClean="0"/>
              <a:t>instituition</a:t>
            </a:r>
            <a:endParaRPr lang="tr-TR" dirty="0" smtClean="0"/>
          </a:p>
          <a:p>
            <a:pPr algn="ctr"/>
            <a:endParaRPr lang="tr-TR" dirty="0" smtClean="0"/>
          </a:p>
          <a:p>
            <a:pPr algn="ctr"/>
            <a:r>
              <a:rPr lang="tr-TR" dirty="0" smtClean="0"/>
              <a:t>-Timesheet-1</a:t>
            </a:r>
          </a:p>
          <a:p>
            <a:pPr algn="ctr"/>
            <a:r>
              <a:rPr lang="tr-TR" dirty="0" smtClean="0"/>
              <a:t>-Timesheet-2</a:t>
            </a:r>
          </a:p>
          <a:p>
            <a:pPr algn="ctr"/>
            <a:r>
              <a:rPr lang="tr-TR" dirty="0" smtClean="0"/>
              <a:t>-TPM2 </a:t>
            </a:r>
            <a:r>
              <a:rPr lang="tr-TR" dirty="0" err="1" smtClean="0"/>
              <a:t>travel</a:t>
            </a:r>
            <a:r>
              <a:rPr lang="tr-TR" dirty="0" smtClean="0"/>
              <a:t> </a:t>
            </a:r>
            <a:r>
              <a:rPr lang="tr-TR" dirty="0" err="1" smtClean="0"/>
              <a:t>costs</a:t>
            </a:r>
            <a:endParaRPr lang="en-US" dirty="0"/>
          </a:p>
        </p:txBody>
      </p:sp>
    </p:spTree>
    <p:extLst>
      <p:ext uri="{BB962C8B-B14F-4D97-AF65-F5344CB8AC3E}">
        <p14:creationId xmlns:p14="http://schemas.microsoft.com/office/powerpoint/2010/main" val="2512027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TIMESHEETS</a:t>
            </a:r>
            <a:r>
              <a:rPr lang="en-US" dirty="0"/>
              <a:t/>
            </a:r>
            <a:br>
              <a:rPr lang="en-US" dirty="0"/>
            </a:br>
            <a:endParaRPr lang="en-US" dirty="0"/>
          </a:p>
        </p:txBody>
      </p:sp>
      <p:sp>
        <p:nvSpPr>
          <p:cNvPr id="5" name="Rectangle 4"/>
          <p:cNvSpPr/>
          <p:nvPr/>
        </p:nvSpPr>
        <p:spPr>
          <a:xfrm>
            <a:off x="8080131" y="2479431"/>
            <a:ext cx="3666392" cy="3930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Signed</a:t>
            </a:r>
            <a:r>
              <a:rPr lang="tr-TR" dirty="0" smtClean="0"/>
              <a:t> </a:t>
            </a:r>
            <a:r>
              <a:rPr lang="tr-TR" dirty="0" err="1" smtClean="0"/>
              <a:t>by</a:t>
            </a:r>
            <a:r>
              <a:rPr lang="tr-TR" dirty="0" smtClean="0"/>
              <a:t> </a:t>
            </a:r>
            <a:r>
              <a:rPr lang="tr-TR" dirty="0" err="1" smtClean="0"/>
              <a:t>one</a:t>
            </a:r>
            <a:r>
              <a:rPr lang="tr-TR" dirty="0" smtClean="0"/>
              <a:t> </a:t>
            </a:r>
            <a:r>
              <a:rPr lang="tr-TR" dirty="0" err="1" smtClean="0"/>
              <a:t>representative</a:t>
            </a:r>
            <a:r>
              <a:rPr lang="tr-TR" dirty="0" smtClean="0"/>
              <a:t> </a:t>
            </a:r>
            <a:r>
              <a:rPr lang="tr-TR" dirty="0" err="1" smtClean="0"/>
              <a:t>and</a:t>
            </a:r>
            <a:r>
              <a:rPr lang="tr-TR" dirty="0" smtClean="0"/>
              <a:t> </a:t>
            </a:r>
            <a:r>
              <a:rPr lang="tr-TR" dirty="0" err="1" smtClean="0"/>
              <a:t>the</a:t>
            </a:r>
            <a:r>
              <a:rPr lang="tr-TR" dirty="0" smtClean="0"/>
              <a:t> </a:t>
            </a:r>
            <a:r>
              <a:rPr lang="tr-TR" dirty="0" err="1" smtClean="0"/>
              <a:t>researcher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367494"/>
              </p:ext>
            </p:extLst>
          </p:nvPr>
        </p:nvGraphicFramePr>
        <p:xfrm>
          <a:off x="984738" y="2659916"/>
          <a:ext cx="5829301" cy="2677014"/>
        </p:xfrm>
        <a:graphic>
          <a:graphicData uri="http://schemas.openxmlformats.org/drawingml/2006/table">
            <a:tbl>
              <a:tblPr firstRow="1" firstCol="1" bandRow="1"/>
              <a:tblGrid>
                <a:gridCol w="1263486">
                  <a:extLst>
                    <a:ext uri="{9D8B030D-6E8A-4147-A177-3AD203B41FA5}">
                      <a16:colId xmlns="" xmlns:a16="http://schemas.microsoft.com/office/drawing/2014/main" val="3712634918"/>
                    </a:ext>
                  </a:extLst>
                </a:gridCol>
                <a:gridCol w="1591863">
                  <a:extLst>
                    <a:ext uri="{9D8B030D-6E8A-4147-A177-3AD203B41FA5}">
                      <a16:colId xmlns="" xmlns:a16="http://schemas.microsoft.com/office/drawing/2014/main" val="756432221"/>
                    </a:ext>
                  </a:extLst>
                </a:gridCol>
                <a:gridCol w="1486976">
                  <a:extLst>
                    <a:ext uri="{9D8B030D-6E8A-4147-A177-3AD203B41FA5}">
                      <a16:colId xmlns="" xmlns:a16="http://schemas.microsoft.com/office/drawing/2014/main" val="991882562"/>
                    </a:ext>
                  </a:extLst>
                </a:gridCol>
                <a:gridCol w="1486976">
                  <a:extLst>
                    <a:ext uri="{9D8B030D-6E8A-4147-A177-3AD203B41FA5}">
                      <a16:colId xmlns="" xmlns:a16="http://schemas.microsoft.com/office/drawing/2014/main" val="3377572968"/>
                    </a:ext>
                  </a:extLst>
                </a:gridCol>
              </a:tblGrid>
              <a:tr h="423735">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Timesheet-1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Timesheet-2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Daily cost (Euro)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57933551"/>
                  </a:ext>
                </a:extLst>
              </a:tr>
              <a:tr h="563319">
                <a:tc>
                  <a:txBody>
                    <a:bodyPr/>
                    <a:lstStyle/>
                    <a:p>
                      <a:pPr>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01.09.2020-28.02.2021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01.03.2021-30.09.2021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7449788"/>
                  </a:ext>
                </a:extLst>
              </a:tr>
              <a:tr h="281660">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Spulsk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8+15 =23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2171537"/>
                  </a:ext>
                </a:extLst>
              </a:tr>
              <a:tr h="281660">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Leuven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8+15 =23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57257388"/>
                  </a:ext>
                </a:extLst>
              </a:tr>
              <a:tr h="281660">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Limonağacı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10+15=25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68249385"/>
                  </a:ext>
                </a:extLst>
              </a:tr>
              <a:tr h="281660">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Panepistimio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8+15 =23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75083714"/>
                  </a:ext>
                </a:extLst>
              </a:tr>
              <a:tr h="281660">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Bremen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8+15 =23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38101447"/>
                  </a:ext>
                </a:extLst>
              </a:tr>
              <a:tr h="281660">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Derby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8+15 =23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8731570"/>
                  </a:ext>
                </a:extLst>
              </a:tr>
            </a:tbl>
          </a:graphicData>
        </a:graphic>
      </p:graphicFrame>
      <p:pic>
        <p:nvPicPr>
          <p:cNvPr id="7" name="Picture 6"/>
          <p:cNvPicPr>
            <a:picLocks noChangeAspect="1"/>
          </p:cNvPicPr>
          <p:nvPr/>
        </p:nvPicPr>
        <p:blipFill>
          <a:blip r:embed="rId2"/>
          <a:stretch>
            <a:fillRect/>
          </a:stretch>
        </p:blipFill>
        <p:spPr>
          <a:xfrm>
            <a:off x="7668855" y="780028"/>
            <a:ext cx="4156068" cy="4451396"/>
          </a:xfrm>
          <a:prstGeom prst="rect">
            <a:avLst/>
          </a:prstGeom>
        </p:spPr>
      </p:pic>
    </p:spTree>
    <p:extLst>
      <p:ext uri="{BB962C8B-B14F-4D97-AF65-F5344CB8AC3E}">
        <p14:creationId xmlns:p14="http://schemas.microsoft.com/office/powerpoint/2010/main" val="3514827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BREAK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168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MARIA’S PRESENTATION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960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Friday, 29th</a:t>
            </a:r>
          </a:p>
        </p:txBody>
      </p:sp>
      <p:sp>
        <p:nvSpPr>
          <p:cNvPr id="3" name="Content Placeholder 2"/>
          <p:cNvSpPr>
            <a:spLocks noGrp="1"/>
          </p:cNvSpPr>
          <p:nvPr>
            <p:ph idx="1"/>
          </p:nvPr>
        </p:nvSpPr>
        <p:spPr>
          <a:xfrm>
            <a:off x="2231136" y="2153412"/>
            <a:ext cx="7729728" cy="4537844"/>
          </a:xfrm>
        </p:spPr>
        <p:txBody>
          <a:bodyPr>
            <a:normAutofit/>
          </a:bodyPr>
          <a:lstStyle/>
          <a:p>
            <a:r>
              <a:rPr lang="en-US" dirty="0" smtClean="0"/>
              <a:t>9:00-9:30</a:t>
            </a:r>
            <a:r>
              <a:rPr lang="en-US" dirty="0"/>
              <a:t>	Welcoming and Introduction	</a:t>
            </a:r>
            <a:endParaRPr lang="en-US" dirty="0" smtClean="0"/>
          </a:p>
          <a:p>
            <a:r>
              <a:rPr lang="en-US" dirty="0" smtClean="0"/>
              <a:t>9:30-10:15</a:t>
            </a:r>
            <a:r>
              <a:rPr lang="en-US" dirty="0"/>
              <a:t>	Project Progress	</a:t>
            </a:r>
            <a:endParaRPr lang="en-US" dirty="0" smtClean="0"/>
          </a:p>
          <a:p>
            <a:r>
              <a:rPr lang="en-US" dirty="0" smtClean="0"/>
              <a:t>10:15-10:30</a:t>
            </a:r>
            <a:r>
              <a:rPr lang="en-US" dirty="0"/>
              <a:t>	Break	</a:t>
            </a:r>
            <a:endParaRPr lang="en-US" dirty="0" smtClean="0"/>
          </a:p>
          <a:p>
            <a:r>
              <a:rPr lang="en-US" dirty="0" smtClean="0"/>
              <a:t>10:30-12:00 </a:t>
            </a:r>
            <a:r>
              <a:rPr lang="en-US" dirty="0"/>
              <a:t>	Budgetary </a:t>
            </a:r>
            <a:r>
              <a:rPr lang="en-US" dirty="0" smtClean="0"/>
              <a:t>Issues</a:t>
            </a:r>
          </a:p>
          <a:p>
            <a:r>
              <a:rPr lang="en-US" dirty="0" smtClean="0"/>
              <a:t>12:00-13:30</a:t>
            </a:r>
            <a:r>
              <a:rPr lang="en-US" dirty="0"/>
              <a:t>	Lunch </a:t>
            </a:r>
            <a:r>
              <a:rPr lang="en-US" dirty="0" smtClean="0"/>
              <a:t>Break</a:t>
            </a:r>
          </a:p>
          <a:p>
            <a:r>
              <a:rPr lang="en-US" dirty="0" smtClean="0"/>
              <a:t>13:30-14:00</a:t>
            </a:r>
            <a:r>
              <a:rPr lang="en-US" dirty="0"/>
              <a:t>	Maria’s Presentation on Pilot </a:t>
            </a:r>
            <a:r>
              <a:rPr lang="en-US" dirty="0" smtClean="0"/>
              <a:t>Survey</a:t>
            </a:r>
            <a:endParaRPr lang="tr-TR" dirty="0" smtClean="0"/>
          </a:p>
          <a:p>
            <a:r>
              <a:rPr lang="tr-TR" dirty="0" smtClean="0"/>
              <a:t>1</a:t>
            </a:r>
            <a:r>
              <a:rPr lang="en-US" dirty="0" smtClean="0"/>
              <a:t>4:00-14:30</a:t>
            </a:r>
            <a:r>
              <a:rPr lang="en-US" dirty="0"/>
              <a:t>	Survey </a:t>
            </a:r>
            <a:r>
              <a:rPr lang="en-US" dirty="0" smtClean="0"/>
              <a:t>Details</a:t>
            </a:r>
            <a:endParaRPr lang="tr-TR" dirty="0" smtClean="0"/>
          </a:p>
          <a:p>
            <a:r>
              <a:rPr lang="tr-TR" dirty="0" smtClean="0"/>
              <a:t>1</a:t>
            </a:r>
            <a:r>
              <a:rPr lang="en-US" dirty="0" smtClean="0"/>
              <a:t>4:30-14:45</a:t>
            </a:r>
            <a:r>
              <a:rPr lang="en-US" dirty="0"/>
              <a:t>	</a:t>
            </a:r>
            <a:r>
              <a:rPr lang="en-US" dirty="0" smtClean="0"/>
              <a:t>Break</a:t>
            </a:r>
            <a:endParaRPr lang="tr-TR" dirty="0" smtClean="0"/>
          </a:p>
          <a:p>
            <a:r>
              <a:rPr lang="tr-TR" dirty="0" smtClean="0"/>
              <a:t>1</a:t>
            </a:r>
            <a:r>
              <a:rPr lang="en-US" dirty="0" smtClean="0"/>
              <a:t>4:45-16:30 </a:t>
            </a:r>
            <a:r>
              <a:rPr lang="tr-TR" dirty="0" smtClean="0"/>
              <a:t>	</a:t>
            </a:r>
            <a:r>
              <a:rPr lang="en-US" dirty="0" smtClean="0"/>
              <a:t>Book Chapter</a:t>
            </a:r>
            <a:endParaRPr lang="tr-TR" dirty="0" smtClean="0"/>
          </a:p>
          <a:p>
            <a:r>
              <a:rPr lang="en-US" dirty="0"/>
              <a:t>16:30-17:00 </a:t>
            </a:r>
            <a:r>
              <a:rPr lang="tr-TR" dirty="0" smtClean="0"/>
              <a:t>	</a:t>
            </a:r>
            <a:r>
              <a:rPr lang="en-US" dirty="0" smtClean="0"/>
              <a:t>Q&amp;A</a:t>
            </a:r>
            <a:endParaRPr lang="tr-TR" dirty="0" smtClean="0"/>
          </a:p>
          <a:p>
            <a:r>
              <a:rPr lang="tr-TR" dirty="0" smtClean="0"/>
              <a:t>SOCIAL EVENT:    DINNER  </a:t>
            </a:r>
          </a:p>
        </p:txBody>
      </p:sp>
    </p:spTree>
    <p:extLst>
      <p:ext uri="{BB962C8B-B14F-4D97-AF65-F5344CB8AC3E}">
        <p14:creationId xmlns:p14="http://schemas.microsoft.com/office/powerpoint/2010/main" val="2105274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Pilot Survey</a:t>
            </a:r>
            <a:r>
              <a:rPr lang="tr-TR" dirty="0" smtClean="0"/>
              <a:t> &amp; </a:t>
            </a:r>
            <a:r>
              <a:rPr lang="en-US" dirty="0"/>
              <a:t>Survey Details</a:t>
            </a:r>
            <a:r>
              <a:rPr lang="tr-TR" dirty="0"/>
              <a:t/>
            </a:r>
            <a:br>
              <a:rPr lang="tr-TR" dirty="0"/>
            </a:br>
            <a:endParaRPr lang="en-US" dirty="0"/>
          </a:p>
        </p:txBody>
      </p:sp>
      <p:sp>
        <p:nvSpPr>
          <p:cNvPr id="3" name="Content Placeholder 2"/>
          <p:cNvSpPr>
            <a:spLocks noGrp="1"/>
          </p:cNvSpPr>
          <p:nvPr>
            <p:ph idx="1"/>
          </p:nvPr>
        </p:nvSpPr>
        <p:spPr>
          <a:xfrm>
            <a:off x="2231136" y="2153412"/>
            <a:ext cx="7729728" cy="4537844"/>
          </a:xfrm>
        </p:spPr>
        <p:txBody>
          <a:bodyPr>
            <a:normAutofit/>
          </a:bodyPr>
          <a:lstStyle/>
          <a:p>
            <a:r>
              <a:rPr lang="tr-TR" b="1" dirty="0" smtClean="0"/>
              <a:t>PILOT </a:t>
            </a:r>
          </a:p>
          <a:p>
            <a:r>
              <a:rPr lang="en-GB" dirty="0" smtClean="0"/>
              <a:t>186 student </a:t>
            </a:r>
            <a:r>
              <a:rPr lang="en-GB" dirty="0"/>
              <a:t>participants </a:t>
            </a:r>
            <a:endParaRPr lang="tr-TR" dirty="0" smtClean="0"/>
          </a:p>
          <a:p>
            <a:r>
              <a:rPr lang="en-GB" dirty="0" smtClean="0"/>
              <a:t>(</a:t>
            </a:r>
            <a:r>
              <a:rPr lang="en-GB" dirty="0"/>
              <a:t>Turkey 45; Greece 28; Belgium 43; UK 16; Germany 2; Poland 52) </a:t>
            </a:r>
            <a:endParaRPr lang="tr-TR" dirty="0" smtClean="0"/>
          </a:p>
          <a:p>
            <a:r>
              <a:rPr lang="en-GB" dirty="0" smtClean="0"/>
              <a:t>126 instructor</a:t>
            </a:r>
            <a:r>
              <a:rPr lang="tr-TR" dirty="0" smtClean="0"/>
              <a:t> </a:t>
            </a:r>
            <a:r>
              <a:rPr lang="en-GB" dirty="0" smtClean="0"/>
              <a:t>participants </a:t>
            </a:r>
            <a:endParaRPr lang="tr-TR" dirty="0" smtClean="0"/>
          </a:p>
          <a:p>
            <a:r>
              <a:rPr lang="en-GB" dirty="0" smtClean="0"/>
              <a:t>(</a:t>
            </a:r>
            <a:r>
              <a:rPr lang="en-GB" dirty="0"/>
              <a:t>Turkey 34; Poland 27; UK 7; Greece 40; Belgium 18</a:t>
            </a:r>
            <a:r>
              <a:rPr lang="en-GB" dirty="0" smtClean="0"/>
              <a:t>)</a:t>
            </a:r>
            <a:endParaRPr lang="tr-TR" dirty="0" smtClean="0"/>
          </a:p>
          <a:p>
            <a:endParaRPr lang="tr-TR" b="1" dirty="0" smtClean="0"/>
          </a:p>
          <a:p>
            <a:r>
              <a:rPr lang="tr-TR" b="1" dirty="0" smtClean="0"/>
              <a:t>ACTUAL DATA COLLECTION</a:t>
            </a:r>
          </a:p>
          <a:p>
            <a:r>
              <a:rPr lang="tr-TR" dirty="0" smtClean="0"/>
              <a:t>6 X 500 </a:t>
            </a:r>
            <a:r>
              <a:rPr lang="tr-TR" dirty="0" err="1" smtClean="0"/>
              <a:t>student</a:t>
            </a:r>
            <a:r>
              <a:rPr lang="tr-TR" dirty="0" smtClean="0"/>
              <a:t> </a:t>
            </a:r>
            <a:r>
              <a:rPr lang="tr-TR" dirty="0" err="1" smtClean="0"/>
              <a:t>surveys</a:t>
            </a:r>
            <a:r>
              <a:rPr lang="tr-TR" dirty="0" smtClean="0"/>
              <a:t> (500 </a:t>
            </a:r>
            <a:r>
              <a:rPr lang="tr-TR" dirty="0" err="1" smtClean="0"/>
              <a:t>from</a:t>
            </a:r>
            <a:r>
              <a:rPr lang="tr-TR" dirty="0" smtClean="0"/>
              <a:t> </a:t>
            </a:r>
            <a:r>
              <a:rPr lang="tr-TR" dirty="0" err="1" smtClean="0"/>
              <a:t>each</a:t>
            </a:r>
            <a:r>
              <a:rPr lang="tr-TR" dirty="0" smtClean="0"/>
              <a:t> </a:t>
            </a:r>
            <a:r>
              <a:rPr lang="tr-TR" dirty="0" err="1" smtClean="0"/>
              <a:t>country</a:t>
            </a:r>
            <a:r>
              <a:rPr lang="tr-TR" dirty="0" smtClean="0"/>
              <a:t>)</a:t>
            </a:r>
          </a:p>
          <a:p>
            <a:r>
              <a:rPr lang="tr-TR" dirty="0" smtClean="0"/>
              <a:t>6 x 100 </a:t>
            </a:r>
            <a:r>
              <a:rPr lang="tr-TR" dirty="0" err="1" smtClean="0"/>
              <a:t>instructor</a:t>
            </a:r>
            <a:r>
              <a:rPr lang="tr-TR" dirty="0" smtClean="0"/>
              <a:t> </a:t>
            </a:r>
            <a:r>
              <a:rPr lang="tr-TR" dirty="0" err="1" smtClean="0"/>
              <a:t>surveys</a:t>
            </a:r>
            <a:r>
              <a:rPr lang="tr-TR" dirty="0" smtClean="0"/>
              <a:t> (100 </a:t>
            </a:r>
            <a:r>
              <a:rPr lang="tr-TR" dirty="0" err="1" smtClean="0"/>
              <a:t>from</a:t>
            </a:r>
            <a:r>
              <a:rPr lang="tr-TR" dirty="0" smtClean="0"/>
              <a:t> </a:t>
            </a:r>
            <a:r>
              <a:rPr lang="tr-TR" dirty="0" err="1" smtClean="0"/>
              <a:t>each</a:t>
            </a:r>
            <a:r>
              <a:rPr lang="tr-TR" dirty="0" smtClean="0"/>
              <a:t> </a:t>
            </a:r>
            <a:r>
              <a:rPr lang="tr-TR" dirty="0" err="1" smtClean="0"/>
              <a:t>country</a:t>
            </a:r>
            <a:r>
              <a:rPr lang="tr-TR" dirty="0" smtClean="0"/>
              <a:t>)</a:t>
            </a:r>
            <a:endParaRPr lang="en-US" dirty="0"/>
          </a:p>
          <a:p>
            <a:endParaRPr lang="tr-TR" dirty="0" smtClean="0"/>
          </a:p>
        </p:txBody>
      </p:sp>
    </p:spTree>
    <p:extLst>
      <p:ext uri="{BB962C8B-B14F-4D97-AF65-F5344CB8AC3E}">
        <p14:creationId xmlns:p14="http://schemas.microsoft.com/office/powerpoint/2010/main" val="2532012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0919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54200" y="603250"/>
            <a:ext cx="8813800" cy="6038850"/>
          </a:xfrm>
          <a:prstGeom prst="rect">
            <a:avLst/>
          </a:prstGeom>
        </p:spPr>
      </p:pic>
    </p:spTree>
    <p:extLst>
      <p:ext uri="{BB962C8B-B14F-4D97-AF65-F5344CB8AC3E}">
        <p14:creationId xmlns:p14="http://schemas.microsoft.com/office/powerpoint/2010/main" val="975460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536" y="342392"/>
            <a:ext cx="7729728" cy="1188720"/>
          </a:xfrm>
        </p:spPr>
        <p:txBody>
          <a:bodyPr/>
          <a:lstStyle/>
          <a:p>
            <a:r>
              <a:rPr lang="en-US" dirty="0" smtClean="0"/>
              <a:t>TIME TO THINK TOGETHER</a:t>
            </a:r>
            <a:endParaRPr lang="en-US" dirty="0"/>
          </a:p>
        </p:txBody>
      </p:sp>
      <p:sp>
        <p:nvSpPr>
          <p:cNvPr id="3" name="Content Placeholder 2"/>
          <p:cNvSpPr>
            <a:spLocks noGrp="1"/>
          </p:cNvSpPr>
          <p:nvPr>
            <p:ph idx="1"/>
          </p:nvPr>
        </p:nvSpPr>
        <p:spPr>
          <a:xfrm>
            <a:off x="901700" y="2153412"/>
            <a:ext cx="9944100" cy="4539488"/>
          </a:xfrm>
        </p:spPr>
        <p:txBody>
          <a:bodyPr>
            <a:normAutofit lnSpcReduction="10000"/>
          </a:bodyPr>
          <a:lstStyle/>
          <a:p>
            <a:r>
              <a:rPr lang="en-US" sz="2000" dirty="0" smtClean="0"/>
              <a:t>What were the most outstanding points you noticed during your literature review about your own country?</a:t>
            </a:r>
          </a:p>
          <a:p>
            <a:r>
              <a:rPr lang="en-US" sz="2000" dirty="0" smtClean="0"/>
              <a:t>Depending on your research which areas seem to be the main center of attention during material development for training instructors?</a:t>
            </a:r>
          </a:p>
          <a:p>
            <a:endParaRPr lang="en-US" b="1" dirty="0" smtClean="0"/>
          </a:p>
          <a:p>
            <a:pPr marL="0" indent="0">
              <a:buNone/>
            </a:pPr>
            <a:r>
              <a:rPr lang="en-US" b="1" dirty="0" smtClean="0"/>
              <a:t>Group1					Group 2</a:t>
            </a:r>
          </a:p>
          <a:p>
            <a:pPr marL="0" indent="0">
              <a:buNone/>
            </a:pPr>
            <a:r>
              <a:rPr lang="en-US" dirty="0" smtClean="0"/>
              <a:t>Kristoff					Maria</a:t>
            </a:r>
          </a:p>
          <a:p>
            <a:pPr marL="0" indent="0">
              <a:buNone/>
            </a:pPr>
            <a:r>
              <a:rPr lang="en-US" dirty="0" err="1" smtClean="0"/>
              <a:t>Gökçe</a:t>
            </a:r>
            <a:r>
              <a:rPr lang="en-US" dirty="0" smtClean="0"/>
              <a:t> 					</a:t>
            </a:r>
            <a:r>
              <a:rPr lang="en-US" dirty="0" err="1" smtClean="0"/>
              <a:t>Rojda</a:t>
            </a:r>
            <a:endParaRPr lang="en-US" dirty="0" smtClean="0"/>
          </a:p>
          <a:p>
            <a:pPr marL="0" indent="0">
              <a:buNone/>
            </a:pPr>
            <a:r>
              <a:rPr lang="en-US" dirty="0" smtClean="0"/>
              <a:t>Electra					</a:t>
            </a:r>
            <a:r>
              <a:rPr lang="en-US" dirty="0" err="1" smtClean="0"/>
              <a:t>Elenie</a:t>
            </a:r>
            <a:endParaRPr lang="en-US" dirty="0" smtClean="0"/>
          </a:p>
          <a:p>
            <a:pPr marL="0" indent="0">
              <a:buNone/>
            </a:pPr>
            <a:r>
              <a:rPr lang="en-US" dirty="0" smtClean="0"/>
              <a:t>Sarah					Tamsin</a:t>
            </a:r>
          </a:p>
          <a:p>
            <a:pPr marL="0" indent="0">
              <a:buNone/>
            </a:pPr>
            <a:r>
              <a:rPr lang="en-US" dirty="0" smtClean="0"/>
              <a:t>Alisha					</a:t>
            </a:r>
            <a:r>
              <a:rPr lang="en-US" dirty="0" err="1" smtClean="0"/>
              <a:t>Fransiz</a:t>
            </a:r>
            <a:endParaRPr lang="en-US" dirty="0" smtClean="0"/>
          </a:p>
          <a:p>
            <a:pPr marL="0" indent="0">
              <a:buNone/>
            </a:pPr>
            <a:r>
              <a:rPr lang="en-US" dirty="0" smtClean="0"/>
              <a:t>Marta</a:t>
            </a:r>
            <a:endParaRPr lang="en-US" dirty="0"/>
          </a:p>
        </p:txBody>
      </p:sp>
    </p:spTree>
    <p:extLst>
      <p:ext uri="{BB962C8B-B14F-4D97-AF65-F5344CB8AC3E}">
        <p14:creationId xmlns:p14="http://schemas.microsoft.com/office/powerpoint/2010/main" val="690198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QUESTIONS AND ANSWERS</a:t>
            </a:r>
            <a:r>
              <a:rPr lang="tr-TR" dirty="0"/>
              <a:t/>
            </a:r>
            <a:br>
              <a:rPr lang="tr-TR" dirty="0"/>
            </a:br>
            <a:endParaRPr lang="en-US" dirty="0"/>
          </a:p>
        </p:txBody>
      </p:sp>
      <p:sp>
        <p:nvSpPr>
          <p:cNvPr id="3" name="Content Placeholder 2"/>
          <p:cNvSpPr>
            <a:spLocks noGrp="1"/>
          </p:cNvSpPr>
          <p:nvPr>
            <p:ph idx="1"/>
          </p:nvPr>
        </p:nvSpPr>
        <p:spPr>
          <a:xfrm>
            <a:off x="2231136" y="2153412"/>
            <a:ext cx="7729728" cy="4537844"/>
          </a:xfrm>
        </p:spPr>
        <p:txBody>
          <a:bodyPr>
            <a:normAutofit/>
          </a:bodyPr>
          <a:lstStyle/>
          <a:p>
            <a:endParaRPr lang="tr-TR" dirty="0" smtClean="0"/>
          </a:p>
        </p:txBody>
      </p:sp>
    </p:spTree>
    <p:extLst>
      <p:ext uri="{BB962C8B-B14F-4D97-AF65-F5344CB8AC3E}">
        <p14:creationId xmlns:p14="http://schemas.microsoft.com/office/powerpoint/2010/main" val="1342505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Saturday, 30th</a:t>
            </a:r>
          </a:p>
        </p:txBody>
      </p:sp>
      <p:sp>
        <p:nvSpPr>
          <p:cNvPr id="3" name="Content Placeholder 2"/>
          <p:cNvSpPr>
            <a:spLocks noGrp="1"/>
          </p:cNvSpPr>
          <p:nvPr>
            <p:ph idx="1"/>
          </p:nvPr>
        </p:nvSpPr>
        <p:spPr>
          <a:xfrm>
            <a:off x="2231136" y="2153412"/>
            <a:ext cx="7729728" cy="4537844"/>
          </a:xfrm>
        </p:spPr>
        <p:txBody>
          <a:bodyPr>
            <a:normAutofit/>
          </a:bodyPr>
          <a:lstStyle/>
          <a:p>
            <a:endParaRPr lang="en-US" dirty="0" smtClean="0"/>
          </a:p>
          <a:p>
            <a:r>
              <a:rPr lang="en-US" dirty="0" smtClean="0"/>
              <a:t>9:30-10:30</a:t>
            </a:r>
            <a:r>
              <a:rPr lang="en-US" dirty="0"/>
              <a:t>	</a:t>
            </a:r>
            <a:r>
              <a:rPr lang="en-US" dirty="0" smtClean="0"/>
              <a:t>Documentations</a:t>
            </a:r>
            <a:r>
              <a:rPr lang="en-US" dirty="0"/>
              <a:t>	</a:t>
            </a:r>
            <a:endParaRPr lang="tr-TR" dirty="0" smtClean="0"/>
          </a:p>
          <a:p>
            <a:r>
              <a:rPr lang="en-US" dirty="0" smtClean="0"/>
              <a:t>10:30-10:45</a:t>
            </a:r>
            <a:r>
              <a:rPr lang="en-US" dirty="0"/>
              <a:t>	Break	</a:t>
            </a:r>
            <a:endParaRPr lang="tr-TR" dirty="0" smtClean="0"/>
          </a:p>
          <a:p>
            <a:r>
              <a:rPr lang="en-US" dirty="0" smtClean="0"/>
              <a:t>10:45-12:00 </a:t>
            </a:r>
            <a:r>
              <a:rPr lang="en-US" dirty="0"/>
              <a:t>	Looking Ahead</a:t>
            </a:r>
          </a:p>
        </p:txBody>
      </p:sp>
    </p:spTree>
    <p:extLst>
      <p:ext uri="{BB962C8B-B14F-4D97-AF65-F5344CB8AC3E}">
        <p14:creationId xmlns:p14="http://schemas.microsoft.com/office/powerpoint/2010/main" val="686574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644" y="806430"/>
            <a:ext cx="7729728" cy="1188720"/>
          </a:xfrm>
        </p:spPr>
        <p:txBody>
          <a:bodyPr/>
          <a:lstStyle/>
          <a:p>
            <a:r>
              <a:rPr lang="en-US" dirty="0"/>
              <a:t>Documentations</a:t>
            </a:r>
          </a:p>
        </p:txBody>
      </p:sp>
      <p:sp>
        <p:nvSpPr>
          <p:cNvPr id="3" name="Content Placeholder 2"/>
          <p:cNvSpPr>
            <a:spLocks noGrp="1"/>
          </p:cNvSpPr>
          <p:nvPr>
            <p:ph idx="1"/>
          </p:nvPr>
        </p:nvSpPr>
        <p:spPr>
          <a:xfrm>
            <a:off x="2231136" y="2153412"/>
            <a:ext cx="7729728" cy="4537844"/>
          </a:xfrm>
        </p:spPr>
        <p:txBody>
          <a:bodyPr>
            <a:normAutofit/>
          </a:bodyPr>
          <a:lstStyle/>
          <a:p>
            <a:pPr marL="0" indent="0">
              <a:buNone/>
            </a:pPr>
            <a:r>
              <a:rPr lang="en-US" dirty="0" smtClean="0"/>
              <a:t>A) Timesheets</a:t>
            </a:r>
          </a:p>
          <a:p>
            <a:pPr marL="0" indent="0">
              <a:buNone/>
            </a:pPr>
            <a:r>
              <a:rPr lang="en-US" dirty="0" smtClean="0"/>
              <a:t>B) Partnership Agreements</a:t>
            </a:r>
          </a:p>
          <a:p>
            <a:pPr marL="0" indent="0">
              <a:buNone/>
            </a:pPr>
            <a:r>
              <a:rPr lang="en-US" dirty="0" smtClean="0"/>
              <a:t>C) Formal Affiliation Links</a:t>
            </a:r>
          </a:p>
          <a:p>
            <a:pPr marL="0" indent="0">
              <a:buNone/>
            </a:pPr>
            <a:r>
              <a:rPr lang="en-US" dirty="0" smtClean="0"/>
              <a:t>D) Certificate of Participation</a:t>
            </a:r>
          </a:p>
        </p:txBody>
      </p:sp>
    </p:spTree>
    <p:extLst>
      <p:ext uri="{BB962C8B-B14F-4D97-AF65-F5344CB8AC3E}">
        <p14:creationId xmlns:p14="http://schemas.microsoft.com/office/powerpoint/2010/main" val="4153484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and Publishing Issues</a:t>
            </a:r>
            <a:r>
              <a:rPr lang="tr-TR" dirty="0"/>
              <a:t/>
            </a:r>
            <a:br>
              <a:rPr lang="tr-TR" dirty="0"/>
            </a:br>
            <a:endParaRPr lang="en-US" dirty="0"/>
          </a:p>
        </p:txBody>
      </p:sp>
      <p:sp>
        <p:nvSpPr>
          <p:cNvPr id="3" name="Content Placeholder 2"/>
          <p:cNvSpPr>
            <a:spLocks noGrp="1"/>
          </p:cNvSpPr>
          <p:nvPr>
            <p:ph idx="1"/>
          </p:nvPr>
        </p:nvSpPr>
        <p:spPr>
          <a:xfrm>
            <a:off x="2231136" y="2153412"/>
            <a:ext cx="7729728" cy="4537844"/>
          </a:xfrm>
        </p:spPr>
        <p:txBody>
          <a:bodyPr>
            <a:normAutofit/>
          </a:bodyPr>
          <a:lstStyle/>
          <a:p>
            <a:endParaRPr lang="tr-TR" dirty="0" smtClean="0"/>
          </a:p>
          <a:p>
            <a:endParaRPr lang="tr-TR" dirty="0"/>
          </a:p>
          <a:p>
            <a:r>
              <a:rPr lang="tr-TR" dirty="0" smtClean="0"/>
              <a:t>OLIVER WAXMANN PUBLISHING </a:t>
            </a:r>
          </a:p>
        </p:txBody>
      </p:sp>
    </p:spTree>
    <p:extLst>
      <p:ext uri="{BB962C8B-B14F-4D97-AF65-F5344CB8AC3E}">
        <p14:creationId xmlns:p14="http://schemas.microsoft.com/office/powerpoint/2010/main" val="1130583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644" y="806430"/>
            <a:ext cx="7729728" cy="1188720"/>
          </a:xfrm>
        </p:spPr>
        <p:txBody>
          <a:bodyPr/>
          <a:lstStyle/>
          <a:p>
            <a:r>
              <a:rPr lang="en-US" dirty="0"/>
              <a:t>Looking Ahead</a:t>
            </a:r>
            <a:br>
              <a:rPr lang="en-US" dirty="0"/>
            </a:br>
            <a:endParaRPr lang="en-US" dirty="0"/>
          </a:p>
        </p:txBody>
      </p:sp>
      <p:sp>
        <p:nvSpPr>
          <p:cNvPr id="3" name="Content Placeholder 2"/>
          <p:cNvSpPr>
            <a:spLocks noGrp="1"/>
          </p:cNvSpPr>
          <p:nvPr>
            <p:ph idx="1"/>
          </p:nvPr>
        </p:nvSpPr>
        <p:spPr>
          <a:xfrm>
            <a:off x="2231136" y="2153412"/>
            <a:ext cx="7729728" cy="4537844"/>
          </a:xfrm>
        </p:spPr>
        <p:txBody>
          <a:bodyPr>
            <a:normAutofit/>
          </a:bodyPr>
          <a:lstStyle/>
          <a:p>
            <a:r>
              <a:rPr lang="en-US" dirty="0" smtClean="0"/>
              <a:t>Material Development</a:t>
            </a:r>
          </a:p>
          <a:p>
            <a:r>
              <a:rPr lang="en-US" dirty="0" smtClean="0"/>
              <a:t>Deadlines </a:t>
            </a:r>
          </a:p>
          <a:p>
            <a:r>
              <a:rPr lang="en-US" dirty="0" smtClean="0"/>
              <a:t>Next Meeting</a:t>
            </a:r>
          </a:p>
          <a:p>
            <a:endParaRPr lang="en-US" dirty="0" smtClean="0"/>
          </a:p>
        </p:txBody>
      </p:sp>
    </p:spTree>
    <p:extLst>
      <p:ext uri="{BB962C8B-B14F-4D97-AF65-F5344CB8AC3E}">
        <p14:creationId xmlns:p14="http://schemas.microsoft.com/office/powerpoint/2010/main" val="3586461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a:t>
            </a:r>
            <a:r>
              <a:rPr lang="en-US" dirty="0" smtClean="0"/>
              <a:t>Development</a:t>
            </a:r>
            <a:endParaRPr lang="en-US" dirty="0"/>
          </a:p>
        </p:txBody>
      </p:sp>
      <p:sp>
        <p:nvSpPr>
          <p:cNvPr id="3" name="Content Placeholder 2"/>
          <p:cNvSpPr>
            <a:spLocks noGrp="1"/>
          </p:cNvSpPr>
          <p:nvPr>
            <p:ph idx="1"/>
          </p:nvPr>
        </p:nvSpPr>
        <p:spPr/>
        <p:txBody>
          <a:bodyPr/>
          <a:lstStyle/>
          <a:p>
            <a:r>
              <a:rPr lang="en-US" dirty="0"/>
              <a:t>How to organize the material development </a:t>
            </a:r>
            <a:r>
              <a:rPr lang="en-US" dirty="0" smtClean="0"/>
              <a:t>process?</a:t>
            </a:r>
          </a:p>
          <a:p>
            <a:pPr lvl="1"/>
            <a:r>
              <a:rPr lang="en-US" dirty="0" smtClean="0"/>
              <a:t>All partner countries being responsible from all 5 aspects?</a:t>
            </a:r>
          </a:p>
          <a:p>
            <a:pPr marL="228600" lvl="1" indent="0">
              <a:buNone/>
            </a:pPr>
            <a:r>
              <a:rPr lang="en-US" dirty="0" smtClean="0"/>
              <a:t>OR</a:t>
            </a:r>
          </a:p>
          <a:p>
            <a:pPr lvl="1"/>
            <a:r>
              <a:rPr lang="en-US" dirty="0" smtClean="0"/>
              <a:t>Distributing the 5 aspects among partner countries?</a:t>
            </a:r>
          </a:p>
        </p:txBody>
      </p:sp>
    </p:spTree>
    <p:extLst>
      <p:ext uri="{BB962C8B-B14F-4D97-AF65-F5344CB8AC3E}">
        <p14:creationId xmlns:p14="http://schemas.microsoft.com/office/powerpoint/2010/main" val="944351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What</a:t>
            </a:r>
            <a:r>
              <a:rPr lang="tr-TR" dirty="0" smtClean="0"/>
              <a:t> do </a:t>
            </a:r>
            <a:r>
              <a:rPr lang="tr-TR" dirty="0" err="1" smtClean="0"/>
              <a:t>we</a:t>
            </a:r>
            <a:r>
              <a:rPr lang="tr-TR" dirty="0" smtClean="0"/>
              <a:t> </a:t>
            </a:r>
            <a:r>
              <a:rPr lang="tr-TR" dirty="0" err="1" smtClean="0"/>
              <a:t>have</a:t>
            </a:r>
            <a:r>
              <a:rPr lang="tr-TR" dirty="0" smtClean="0"/>
              <a:t> </a:t>
            </a:r>
            <a:r>
              <a:rPr lang="tr-TR" dirty="0" err="1" smtClean="0"/>
              <a:t>ın</a:t>
            </a:r>
            <a:r>
              <a:rPr lang="tr-TR" dirty="0" smtClean="0"/>
              <a:t> </a:t>
            </a:r>
            <a:r>
              <a:rPr lang="tr-TR" dirty="0" err="1" smtClean="0"/>
              <a:t>common</a:t>
            </a:r>
            <a:r>
              <a:rPr lang="tr-TR"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0337254"/>
              </p:ext>
            </p:extLst>
          </p:nvPr>
        </p:nvGraphicFramePr>
        <p:xfrm>
          <a:off x="2230438" y="2638425"/>
          <a:ext cx="7731126" cy="2931160"/>
        </p:xfrm>
        <a:graphic>
          <a:graphicData uri="http://schemas.openxmlformats.org/drawingml/2006/table">
            <a:tbl>
              <a:tblPr firstRow="1" bandRow="1">
                <a:tableStyleId>{5C22544A-7EE6-4342-B048-85BDC9FD1C3A}</a:tableStyleId>
              </a:tblPr>
              <a:tblGrid>
                <a:gridCol w="2577042">
                  <a:extLst>
                    <a:ext uri="{9D8B030D-6E8A-4147-A177-3AD203B41FA5}">
                      <a16:colId xmlns="" xmlns:a16="http://schemas.microsoft.com/office/drawing/2014/main" val="1909656578"/>
                    </a:ext>
                  </a:extLst>
                </a:gridCol>
                <a:gridCol w="2577042">
                  <a:extLst>
                    <a:ext uri="{9D8B030D-6E8A-4147-A177-3AD203B41FA5}">
                      <a16:colId xmlns="" xmlns:a16="http://schemas.microsoft.com/office/drawing/2014/main" val="1352769366"/>
                    </a:ext>
                  </a:extLst>
                </a:gridCol>
                <a:gridCol w="2577042">
                  <a:extLst>
                    <a:ext uri="{9D8B030D-6E8A-4147-A177-3AD203B41FA5}">
                      <a16:colId xmlns="" xmlns:a16="http://schemas.microsoft.com/office/drawing/2014/main" val="1384402640"/>
                    </a:ext>
                  </a:extLst>
                </a:gridCol>
              </a:tblGrid>
              <a:tr h="370840">
                <a:tc>
                  <a:txBody>
                    <a:bodyPr/>
                    <a:lstStyle/>
                    <a:p>
                      <a:r>
                        <a:rPr lang="tr-TR" dirty="0" smtClean="0"/>
                        <a:t>Group-1</a:t>
                      </a:r>
                      <a:endParaRPr lang="en-US" dirty="0"/>
                    </a:p>
                  </a:txBody>
                  <a:tcPr/>
                </a:tc>
                <a:tc>
                  <a:txBody>
                    <a:bodyPr/>
                    <a:lstStyle/>
                    <a:p>
                      <a:r>
                        <a:rPr lang="tr-TR" dirty="0" smtClean="0"/>
                        <a:t>Group-2</a:t>
                      </a:r>
                      <a:endParaRPr lang="en-US" dirty="0"/>
                    </a:p>
                  </a:txBody>
                  <a:tcPr/>
                </a:tc>
                <a:tc>
                  <a:txBody>
                    <a:bodyPr/>
                    <a:lstStyle/>
                    <a:p>
                      <a:r>
                        <a:rPr lang="tr-TR" dirty="0" smtClean="0"/>
                        <a:t>Group-3</a:t>
                      </a:r>
                      <a:endParaRPr lang="en-US" dirty="0"/>
                    </a:p>
                  </a:txBody>
                  <a:tcPr/>
                </a:tc>
                <a:extLst>
                  <a:ext uri="{0D108BD9-81ED-4DB2-BD59-A6C34878D82A}">
                    <a16:rowId xmlns="" xmlns:a16="http://schemas.microsoft.com/office/drawing/2014/main" val="491929593"/>
                  </a:ext>
                </a:extLst>
              </a:tr>
              <a:tr h="370840">
                <a:tc>
                  <a:txBody>
                    <a:bodyPr/>
                    <a:lstStyle/>
                    <a:p>
                      <a:r>
                        <a:rPr lang="sv-SE" dirty="0" smtClean="0"/>
                        <a:t>Nesrin </a:t>
                      </a:r>
                      <a:r>
                        <a:rPr lang="tr-TR" dirty="0" smtClean="0"/>
                        <a:t>Ertürk</a:t>
                      </a:r>
                      <a:endParaRPr lang="sv-SE" dirty="0" smtClean="0"/>
                    </a:p>
                    <a:p>
                      <a:endParaRPr lang="en-US" dirty="0"/>
                    </a:p>
                  </a:txBody>
                  <a:tcPr/>
                </a:tc>
                <a:tc>
                  <a:txBody>
                    <a:bodyPr/>
                    <a:lstStyle/>
                    <a:p>
                      <a:r>
                        <a:rPr lang="en-US" dirty="0" smtClean="0"/>
                        <a:t>Maria </a:t>
                      </a:r>
                      <a:r>
                        <a:rPr lang="en-US" dirty="0" err="1" smtClean="0"/>
                        <a:t>Bedrossian</a:t>
                      </a:r>
                      <a:endParaRPr lang="en-US" dirty="0" smtClean="0"/>
                    </a:p>
                    <a:p>
                      <a:endParaRPr lang="en-US" dirty="0"/>
                    </a:p>
                  </a:txBody>
                  <a:tcPr/>
                </a:tc>
                <a:tc>
                  <a:txBody>
                    <a:bodyPr/>
                    <a:lstStyle/>
                    <a:p>
                      <a:r>
                        <a:rPr lang="en-US" dirty="0" smtClean="0"/>
                        <a:t>Mehmet </a:t>
                      </a:r>
                      <a:r>
                        <a:rPr lang="en-US" dirty="0" err="1" smtClean="0"/>
                        <a:t>Rojda</a:t>
                      </a:r>
                      <a:r>
                        <a:rPr lang="en-US" dirty="0" smtClean="0"/>
                        <a:t> </a:t>
                      </a:r>
                      <a:r>
                        <a:rPr lang="en-US" dirty="0" err="1" smtClean="0"/>
                        <a:t>Oruç</a:t>
                      </a:r>
                      <a:endParaRPr lang="en-US" dirty="0" smtClean="0"/>
                    </a:p>
                    <a:p>
                      <a:endParaRPr lang="en-US" dirty="0"/>
                    </a:p>
                  </a:txBody>
                  <a:tcPr/>
                </a:tc>
                <a:extLst>
                  <a:ext uri="{0D108BD9-81ED-4DB2-BD59-A6C34878D82A}">
                    <a16:rowId xmlns="" xmlns:a16="http://schemas.microsoft.com/office/drawing/2014/main" val="30397665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Kristof DeWitte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Franziska</a:t>
                      </a:r>
                      <a:r>
                        <a:rPr lang="en-US" dirty="0" smtClean="0"/>
                        <a:t> </a:t>
                      </a:r>
                      <a:r>
                        <a:rPr lang="en-US" dirty="0" err="1" smtClean="0"/>
                        <a:t>Bonna</a:t>
                      </a:r>
                      <a:endParaRPr lang="en-US" dirty="0" smtClean="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Alisha Heinemann</a:t>
                      </a:r>
                    </a:p>
                    <a:p>
                      <a:endParaRPr lang="en-US" dirty="0"/>
                    </a:p>
                  </a:txBody>
                  <a:tcPr/>
                </a:tc>
                <a:extLst>
                  <a:ext uri="{0D108BD9-81ED-4DB2-BD59-A6C34878D82A}">
                    <a16:rowId xmlns="" xmlns:a16="http://schemas.microsoft.com/office/drawing/2014/main" val="30852211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Elenie Skourtoue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Tamsin Bowers-Brown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Electra </a:t>
                      </a:r>
                      <a:r>
                        <a:rPr lang="en-US" dirty="0" err="1" smtClean="0"/>
                        <a:t>Petracou</a:t>
                      </a:r>
                      <a:endParaRPr lang="en-US" dirty="0" smtClean="0"/>
                    </a:p>
                    <a:p>
                      <a:endParaRPr lang="en-US" dirty="0"/>
                    </a:p>
                  </a:txBody>
                  <a:tcPr/>
                </a:tc>
                <a:extLst>
                  <a:ext uri="{0D108BD9-81ED-4DB2-BD59-A6C34878D82A}">
                    <a16:rowId xmlns="" xmlns:a16="http://schemas.microsoft.com/office/drawing/2014/main" val="40441215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Marta Gierczyńska-Kolas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Gökçe</a:t>
                      </a:r>
                      <a:r>
                        <a:rPr lang="en-US" dirty="0" smtClean="0"/>
                        <a:t>  </a:t>
                      </a:r>
                      <a:r>
                        <a:rPr lang="en-US" dirty="0" err="1" smtClean="0"/>
                        <a:t>Dönmez</a:t>
                      </a:r>
                      <a:endParaRPr lang="en-US" dirty="0" smtClean="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Sarah Charles</a:t>
                      </a:r>
                    </a:p>
                    <a:p>
                      <a:endParaRPr lang="en-US" dirty="0"/>
                    </a:p>
                  </a:txBody>
                  <a:tcPr/>
                </a:tc>
                <a:extLst>
                  <a:ext uri="{0D108BD9-81ED-4DB2-BD59-A6C34878D82A}">
                    <a16:rowId xmlns="" xmlns:a16="http://schemas.microsoft.com/office/drawing/2014/main" val="461157863"/>
                  </a:ext>
                </a:extLst>
              </a:tr>
            </a:tbl>
          </a:graphicData>
        </a:graphic>
      </p:graphicFrame>
    </p:spTree>
    <p:extLst>
      <p:ext uri="{BB962C8B-B14F-4D97-AF65-F5344CB8AC3E}">
        <p14:creationId xmlns:p14="http://schemas.microsoft.com/office/powerpoint/2010/main" val="4031094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deadlınes</a:t>
            </a:r>
            <a:endParaRPr lang="en-US" dirty="0"/>
          </a:p>
        </p:txBody>
      </p:sp>
      <p:sp>
        <p:nvSpPr>
          <p:cNvPr id="3" name="Content Placeholder 2"/>
          <p:cNvSpPr>
            <a:spLocks noGrp="1"/>
          </p:cNvSpPr>
          <p:nvPr>
            <p:ph idx="1"/>
          </p:nvPr>
        </p:nvSpPr>
        <p:spPr/>
        <p:txBody>
          <a:bodyPr/>
          <a:lstStyle/>
          <a:p>
            <a:r>
              <a:rPr lang="en-US" dirty="0" smtClean="0"/>
              <a:t>SURVEY:  Suggested date 15, Dec, 2021</a:t>
            </a:r>
          </a:p>
          <a:p>
            <a:r>
              <a:rPr lang="en-US" dirty="0" smtClean="0"/>
              <a:t>COUNTRY SPECIFIC TEXTS: Suggested Date:  1. March, </a:t>
            </a:r>
            <a:r>
              <a:rPr lang="en-US" dirty="0" smtClean="0"/>
              <a:t>2022</a:t>
            </a:r>
            <a:endParaRPr lang="en-US" dirty="0"/>
          </a:p>
        </p:txBody>
      </p:sp>
    </p:spTree>
    <p:extLst>
      <p:ext uri="{BB962C8B-B14F-4D97-AF65-F5344CB8AC3E}">
        <p14:creationId xmlns:p14="http://schemas.microsoft.com/office/powerpoint/2010/main" val="2047543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644" y="806430"/>
            <a:ext cx="7729728" cy="1188720"/>
          </a:xfrm>
        </p:spPr>
        <p:txBody>
          <a:bodyPr/>
          <a:lstStyle/>
          <a:p>
            <a:r>
              <a:rPr lang="en-US" dirty="0" smtClean="0"/>
              <a:t>Next meetıng</a:t>
            </a:r>
            <a:r>
              <a:rPr lang="en-US" dirty="0"/>
              <a:t/>
            </a:r>
            <a:br>
              <a:rPr lang="en-US" dirty="0"/>
            </a:br>
            <a:endParaRPr lang="en-US" dirty="0"/>
          </a:p>
        </p:txBody>
      </p:sp>
      <p:sp>
        <p:nvSpPr>
          <p:cNvPr id="3" name="Content Placeholder 2"/>
          <p:cNvSpPr>
            <a:spLocks noGrp="1"/>
          </p:cNvSpPr>
          <p:nvPr>
            <p:ph idx="1"/>
          </p:nvPr>
        </p:nvSpPr>
        <p:spPr>
          <a:xfrm>
            <a:off x="2231136" y="2153412"/>
            <a:ext cx="7729728" cy="4537844"/>
          </a:xfrm>
        </p:spPr>
        <p:txBody>
          <a:bodyPr>
            <a:normAutofit/>
          </a:bodyPr>
          <a:lstStyle/>
          <a:p>
            <a:endParaRPr lang="en-US" dirty="0" smtClean="0"/>
          </a:p>
        </p:txBody>
      </p:sp>
      <p:pic>
        <p:nvPicPr>
          <p:cNvPr id="4" name="Picture 3"/>
          <p:cNvPicPr>
            <a:picLocks noChangeAspect="1"/>
          </p:cNvPicPr>
          <p:nvPr/>
        </p:nvPicPr>
        <p:blipFill>
          <a:blip r:embed="rId2"/>
          <a:stretch>
            <a:fillRect/>
          </a:stretch>
        </p:blipFill>
        <p:spPr>
          <a:xfrm>
            <a:off x="3213100" y="2578100"/>
            <a:ext cx="5118099" cy="3213100"/>
          </a:xfrm>
          <a:prstGeom prst="rect">
            <a:avLst/>
          </a:prstGeom>
        </p:spPr>
      </p:pic>
      <p:sp>
        <p:nvSpPr>
          <p:cNvPr id="5" name="Right Arrow 4"/>
          <p:cNvSpPr/>
          <p:nvPr/>
        </p:nvSpPr>
        <p:spPr>
          <a:xfrm>
            <a:off x="7148145" y="2937181"/>
            <a:ext cx="1705708" cy="96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889023" y="2800349"/>
            <a:ext cx="1899139" cy="370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ONLINE</a:t>
            </a:r>
            <a:endParaRPr lang="en-US" dirty="0"/>
          </a:p>
        </p:txBody>
      </p:sp>
      <p:sp>
        <p:nvSpPr>
          <p:cNvPr id="8" name="Left Arrow 7"/>
          <p:cNvSpPr/>
          <p:nvPr/>
        </p:nvSpPr>
        <p:spPr>
          <a:xfrm>
            <a:off x="2690446" y="3429307"/>
            <a:ext cx="1072661" cy="1406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3915" y="3234783"/>
            <a:ext cx="2101361" cy="649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POSTPONED TO</a:t>
            </a:r>
          </a:p>
          <a:p>
            <a:pPr algn="ctr"/>
            <a:r>
              <a:rPr lang="tr-TR" sz="1400" dirty="0" smtClean="0"/>
              <a:t>29-30TH OF </a:t>
            </a:r>
            <a:r>
              <a:rPr lang="tr-TR" sz="1400" dirty="0" err="1" smtClean="0"/>
              <a:t>Oct</a:t>
            </a:r>
            <a:r>
              <a:rPr lang="tr-TR" sz="1400" dirty="0" smtClean="0"/>
              <a:t>., 2021 </a:t>
            </a:r>
            <a:endParaRPr lang="en-US" sz="1400" dirty="0"/>
          </a:p>
        </p:txBody>
      </p:sp>
    </p:spTree>
    <p:extLst>
      <p:ext uri="{BB962C8B-B14F-4D97-AF65-F5344CB8AC3E}">
        <p14:creationId xmlns:p14="http://schemas.microsoft.com/office/powerpoint/2010/main" val="37573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joınme2 on </a:t>
            </a:r>
            <a:r>
              <a:rPr lang="tr-TR" dirty="0" err="1" smtClean="0"/>
              <a:t>the</a:t>
            </a:r>
            <a:r>
              <a:rPr lang="tr-TR" dirty="0" smtClean="0"/>
              <a:t> </a:t>
            </a:r>
            <a:r>
              <a:rPr lang="tr-TR" dirty="0" err="1" smtClean="0"/>
              <a:t>ınternet</a:t>
            </a:r>
            <a:endParaRPr lang="en-US" dirty="0"/>
          </a:p>
        </p:txBody>
      </p:sp>
      <p:sp>
        <p:nvSpPr>
          <p:cNvPr id="3" name="Content Placeholder 2"/>
          <p:cNvSpPr>
            <a:spLocks noGrp="1"/>
          </p:cNvSpPr>
          <p:nvPr>
            <p:ph idx="1"/>
          </p:nvPr>
        </p:nvSpPr>
        <p:spPr>
          <a:xfrm>
            <a:off x="2231136" y="2224454"/>
            <a:ext cx="7729728" cy="3515573"/>
          </a:xfrm>
        </p:spPr>
        <p:txBody>
          <a:bodyPr/>
          <a:lstStyle/>
          <a:p>
            <a:r>
              <a:rPr lang="en-US" dirty="0">
                <a:hlinkClick r:id="rId2"/>
              </a:rPr>
              <a:t>http://</a:t>
            </a:r>
            <a:r>
              <a:rPr lang="en-US" dirty="0" smtClean="0">
                <a:hlinkClick r:id="rId2"/>
              </a:rPr>
              <a:t>joinme2.org</a:t>
            </a:r>
            <a:r>
              <a:rPr lang="tr-TR" dirty="0" smtClean="0"/>
              <a:t>   </a:t>
            </a:r>
          </a:p>
          <a:p>
            <a:r>
              <a:rPr lang="tr-TR" dirty="0" err="1" smtClean="0"/>
              <a:t>Instagram</a:t>
            </a:r>
            <a:endParaRPr lang="tr-TR" dirty="0" smtClean="0"/>
          </a:p>
          <a:p>
            <a:r>
              <a:rPr lang="tr-TR" dirty="0" err="1" smtClean="0"/>
              <a:t>Twitter</a:t>
            </a:r>
            <a:r>
              <a:rPr lang="tr-TR" dirty="0" smtClean="0"/>
              <a:t>		</a:t>
            </a:r>
            <a:endParaRPr lang="en-US" dirty="0"/>
          </a:p>
        </p:txBody>
      </p:sp>
      <p:pic>
        <p:nvPicPr>
          <p:cNvPr id="4" name="Picture 3"/>
          <p:cNvPicPr>
            <a:picLocks noChangeAspect="1"/>
          </p:cNvPicPr>
          <p:nvPr/>
        </p:nvPicPr>
        <p:blipFill>
          <a:blip r:embed="rId3"/>
          <a:stretch>
            <a:fillRect/>
          </a:stretch>
        </p:blipFill>
        <p:spPr>
          <a:xfrm>
            <a:off x="120982" y="3965331"/>
            <a:ext cx="3022542" cy="2675793"/>
          </a:xfrm>
          <a:prstGeom prst="rect">
            <a:avLst/>
          </a:prstGeom>
        </p:spPr>
      </p:pic>
      <p:pic>
        <p:nvPicPr>
          <p:cNvPr id="5" name="Picture 4"/>
          <p:cNvPicPr>
            <a:picLocks noChangeAspect="1"/>
          </p:cNvPicPr>
          <p:nvPr/>
        </p:nvPicPr>
        <p:blipFill>
          <a:blip r:embed="rId4"/>
          <a:stretch>
            <a:fillRect/>
          </a:stretch>
        </p:blipFill>
        <p:spPr>
          <a:xfrm>
            <a:off x="3516923" y="3704265"/>
            <a:ext cx="5227471" cy="3092189"/>
          </a:xfrm>
          <a:prstGeom prst="rect">
            <a:avLst/>
          </a:prstGeom>
        </p:spPr>
      </p:pic>
      <p:pic>
        <p:nvPicPr>
          <p:cNvPr id="6" name="Picture 5"/>
          <p:cNvPicPr>
            <a:picLocks noChangeAspect="1"/>
          </p:cNvPicPr>
          <p:nvPr/>
        </p:nvPicPr>
        <p:blipFill>
          <a:blip r:embed="rId5"/>
          <a:stretch>
            <a:fillRect/>
          </a:stretch>
        </p:blipFill>
        <p:spPr>
          <a:xfrm>
            <a:off x="9014859" y="3112528"/>
            <a:ext cx="2063449" cy="3745472"/>
          </a:xfrm>
          <a:prstGeom prst="rect">
            <a:avLst/>
          </a:prstGeom>
        </p:spPr>
      </p:pic>
    </p:spTree>
    <p:extLst>
      <p:ext uri="{BB962C8B-B14F-4D97-AF65-F5344CB8AC3E}">
        <p14:creationId xmlns:p14="http://schemas.microsoft.com/office/powerpoint/2010/main" val="176558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Thıngs to do</a:t>
            </a:r>
            <a:endParaRPr lang="en-US" dirty="0"/>
          </a:p>
        </p:txBody>
      </p:sp>
      <p:sp>
        <p:nvSpPr>
          <p:cNvPr id="3" name="Content Placeholder 2"/>
          <p:cNvSpPr>
            <a:spLocks noGrp="1"/>
          </p:cNvSpPr>
          <p:nvPr>
            <p:ph idx="1"/>
          </p:nvPr>
        </p:nvSpPr>
        <p:spPr/>
        <p:txBody>
          <a:bodyPr>
            <a:normAutofit lnSpcReduction="10000"/>
          </a:bodyPr>
          <a:lstStyle/>
          <a:p>
            <a:r>
              <a:rPr lang="en-US" dirty="0" smtClean="0"/>
              <a:t>Check the web site and please send the necessary information needed</a:t>
            </a:r>
          </a:p>
          <a:p>
            <a:r>
              <a:rPr lang="en-US" dirty="0" smtClean="0"/>
              <a:t>Blog entries</a:t>
            </a:r>
          </a:p>
          <a:p>
            <a:r>
              <a:rPr lang="en-US" dirty="0" smtClean="0"/>
              <a:t>Turkey: Done-April</a:t>
            </a:r>
          </a:p>
          <a:p>
            <a:r>
              <a:rPr lang="en-US" dirty="0" smtClean="0"/>
              <a:t>Poland: November, 2021-May, 2022</a:t>
            </a:r>
          </a:p>
          <a:p>
            <a:r>
              <a:rPr lang="en-US" dirty="0" smtClean="0"/>
              <a:t>Germany: December,</a:t>
            </a:r>
            <a:r>
              <a:rPr lang="en-US" dirty="0"/>
              <a:t> 2021</a:t>
            </a:r>
            <a:r>
              <a:rPr lang="en-US" dirty="0" smtClean="0"/>
              <a:t> –June, </a:t>
            </a:r>
            <a:r>
              <a:rPr lang="en-US" dirty="0"/>
              <a:t>2022</a:t>
            </a:r>
            <a:endParaRPr lang="en-US" dirty="0" smtClean="0"/>
          </a:p>
          <a:p>
            <a:r>
              <a:rPr lang="en-US" dirty="0" smtClean="0"/>
              <a:t>Greece</a:t>
            </a:r>
            <a:r>
              <a:rPr lang="en-US" dirty="0"/>
              <a:t>: January 2022, -July, 2022 </a:t>
            </a:r>
            <a:endParaRPr lang="en-US" dirty="0" smtClean="0"/>
          </a:p>
          <a:p>
            <a:r>
              <a:rPr lang="en-US" dirty="0" smtClean="0"/>
              <a:t>Belgium: February</a:t>
            </a:r>
            <a:r>
              <a:rPr lang="en-US" dirty="0"/>
              <a:t> 2022</a:t>
            </a:r>
            <a:r>
              <a:rPr lang="en-US" dirty="0" smtClean="0"/>
              <a:t>, -August, </a:t>
            </a:r>
            <a:r>
              <a:rPr lang="en-US" dirty="0"/>
              <a:t>2022</a:t>
            </a:r>
            <a:endParaRPr lang="en-US" dirty="0" smtClean="0"/>
          </a:p>
          <a:p>
            <a:r>
              <a:rPr lang="en-US" dirty="0" smtClean="0"/>
              <a:t>UK</a:t>
            </a:r>
            <a:r>
              <a:rPr lang="en-US" dirty="0"/>
              <a:t>: March, 2022 </a:t>
            </a:r>
            <a:r>
              <a:rPr lang="en-US" dirty="0" smtClean="0"/>
              <a:t>– </a:t>
            </a:r>
            <a:r>
              <a:rPr lang="en-US" dirty="0"/>
              <a:t>September, 2022</a:t>
            </a:r>
            <a:endParaRPr lang="en-US" dirty="0" smtClean="0"/>
          </a:p>
          <a:p>
            <a:endParaRPr lang="en-US" dirty="0" smtClean="0"/>
          </a:p>
          <a:p>
            <a:endParaRPr lang="en-US" dirty="0"/>
          </a:p>
        </p:txBody>
      </p:sp>
    </p:spTree>
    <p:extLst>
      <p:ext uri="{BB962C8B-B14F-4D97-AF65-F5344CB8AC3E}">
        <p14:creationId xmlns:p14="http://schemas.microsoft.com/office/powerpoint/2010/main" val="659241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sample blog entry</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7507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sz="3600" dirty="0" smtClean="0"/>
              <a:t>ANY COMMENTS?</a:t>
            </a:r>
            <a:endParaRPr lang="en-US" sz="3600" dirty="0"/>
          </a:p>
        </p:txBody>
      </p:sp>
    </p:spTree>
    <p:extLst>
      <p:ext uri="{BB962C8B-B14F-4D97-AF65-F5344CB8AC3E}">
        <p14:creationId xmlns:p14="http://schemas.microsoft.com/office/powerpoint/2010/main" val="163531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PROJECT </a:t>
            </a:r>
            <a:r>
              <a:rPr lang="tr-TR" dirty="0" err="1" smtClean="0"/>
              <a:t>PROgrESS</a:t>
            </a:r>
            <a:r>
              <a:rPr lang="tr-TR" dirty="0" smtClean="0"/>
              <a:t/>
            </a:r>
            <a:br>
              <a:rPr lang="tr-TR" dirty="0" smtClean="0"/>
            </a:br>
            <a:r>
              <a:rPr lang="tr-TR" dirty="0" smtClean="0"/>
              <a:t>(</a:t>
            </a:r>
            <a:r>
              <a:rPr lang="tr-TR" dirty="0" err="1" smtClean="0"/>
              <a:t>after</a:t>
            </a:r>
            <a:r>
              <a:rPr lang="tr-TR" dirty="0" smtClean="0"/>
              <a:t> </a:t>
            </a:r>
            <a:r>
              <a:rPr lang="tr-TR" dirty="0" err="1" smtClean="0"/>
              <a:t>one</a:t>
            </a:r>
            <a:r>
              <a:rPr lang="tr-TR" dirty="0" smtClean="0"/>
              <a:t> </a:t>
            </a:r>
            <a:r>
              <a:rPr lang="tr-TR" dirty="0" err="1" smtClean="0"/>
              <a:t>year</a:t>
            </a:r>
            <a:r>
              <a:rPr lang="tr-TR" dirty="0" smtClean="0"/>
              <a:t>)</a:t>
            </a:r>
            <a:endParaRPr lang="en-US" dirty="0"/>
          </a:p>
        </p:txBody>
      </p:sp>
      <p:sp>
        <p:nvSpPr>
          <p:cNvPr id="3" name="Content Placeholder 2"/>
          <p:cNvSpPr>
            <a:spLocks noGrp="1"/>
          </p:cNvSpPr>
          <p:nvPr>
            <p:ph idx="1"/>
          </p:nvPr>
        </p:nvSpPr>
        <p:spPr>
          <a:xfrm>
            <a:off x="2231136" y="2153412"/>
            <a:ext cx="7729728" cy="4537844"/>
          </a:xfrm>
        </p:spPr>
        <p:txBody>
          <a:bodyPr>
            <a:normAutofit/>
          </a:bodyPr>
          <a:lstStyle/>
          <a:p>
            <a:r>
              <a:rPr lang="tr-TR" sz="2400" dirty="0" smtClean="0"/>
              <a:t>How </a:t>
            </a:r>
            <a:r>
              <a:rPr lang="tr-TR" sz="2400" dirty="0" err="1" smtClean="0"/>
              <a:t>did</a:t>
            </a:r>
            <a:r>
              <a:rPr lang="tr-TR" sz="2400" dirty="0" smtClean="0"/>
              <a:t> </a:t>
            </a:r>
            <a:r>
              <a:rPr lang="tr-TR" sz="2400" dirty="0" err="1" smtClean="0"/>
              <a:t>we</a:t>
            </a:r>
            <a:r>
              <a:rPr lang="tr-TR" sz="2400" dirty="0" smtClean="0"/>
              <a:t> start?</a:t>
            </a:r>
          </a:p>
          <a:p>
            <a:r>
              <a:rPr lang="tr-TR" sz="2400" dirty="0" err="1" smtClean="0"/>
              <a:t>What</a:t>
            </a:r>
            <a:r>
              <a:rPr lang="tr-TR" sz="2400" dirty="0" smtClean="0"/>
              <a:t> </a:t>
            </a:r>
            <a:r>
              <a:rPr lang="tr-TR" sz="2400" dirty="0" err="1" smtClean="0"/>
              <a:t>did</a:t>
            </a:r>
            <a:r>
              <a:rPr lang="tr-TR" sz="2400" dirty="0" smtClean="0"/>
              <a:t> </a:t>
            </a:r>
            <a:r>
              <a:rPr lang="tr-TR" sz="2400" dirty="0" err="1" smtClean="0"/>
              <a:t>we</a:t>
            </a:r>
            <a:r>
              <a:rPr lang="tr-TR" sz="2400" dirty="0" smtClean="0"/>
              <a:t> do </a:t>
            </a:r>
            <a:r>
              <a:rPr lang="tr-TR" sz="2400" dirty="0" err="1" smtClean="0"/>
              <a:t>so</a:t>
            </a:r>
            <a:r>
              <a:rPr lang="tr-TR" sz="2400" dirty="0" smtClean="0"/>
              <a:t> far?</a:t>
            </a:r>
          </a:p>
        </p:txBody>
      </p:sp>
    </p:spTree>
    <p:extLst>
      <p:ext uri="{BB962C8B-B14F-4D97-AF65-F5344CB8AC3E}">
        <p14:creationId xmlns:p14="http://schemas.microsoft.com/office/powerpoint/2010/main" val="2566003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33976D1-3430-450C-A978-87A9A6E8E7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D6AAC78-7D86-415A-ADC1-2B4748079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2A658D9-F185-44F1-BA33-D50320D1D0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US" dirty="0"/>
              <a:t>How dıd we start?</a:t>
            </a:r>
          </a:p>
        </p:txBody>
      </p:sp>
      <p:sp>
        <p:nvSpPr>
          <p:cNvPr id="3" name="Content Placeholder 2"/>
          <p:cNvSpPr>
            <a:spLocks noGrp="1"/>
          </p:cNvSpPr>
          <p:nvPr>
            <p:ph idx="1"/>
          </p:nvPr>
        </p:nvSpPr>
        <p:spPr>
          <a:xfrm>
            <a:off x="1706062" y="2291262"/>
            <a:ext cx="8779512" cy="2879256"/>
          </a:xfrm>
        </p:spPr>
        <p:txBody>
          <a:bodyPr>
            <a:normAutofit lnSpcReduction="10000"/>
          </a:bodyPr>
          <a:lstStyle/>
          <a:p>
            <a:endParaRPr lang="en-US" dirty="0">
              <a:solidFill>
                <a:srgbClr val="404040"/>
              </a:solidFill>
            </a:endParaRPr>
          </a:p>
          <a:p>
            <a:pPr marL="0" indent="0">
              <a:buNone/>
            </a:pPr>
            <a:r>
              <a:rPr lang="en-US" sz="2400" dirty="0">
                <a:solidFill>
                  <a:srgbClr val="404040"/>
                </a:solidFill>
              </a:rPr>
              <a:t>JoinMe2 Project aims at equipping Higher Education (HE) instructors with the necessary competence in equality and diversity so that they promote a learning environment that is conducive to learning. If a student feels uncomfortable, unsafe, or not respected, then their chances of success dramatically decrease. As a result, this situation hinders students' ability to fully participate in society as independent and responsible citizens. </a:t>
            </a:r>
          </a:p>
          <a:p>
            <a:endParaRPr lang="en-US" dirty="0">
              <a:solidFill>
                <a:srgbClr val="404040"/>
              </a:solidFill>
            </a:endParaRPr>
          </a:p>
        </p:txBody>
      </p:sp>
    </p:spTree>
    <p:extLst>
      <p:ext uri="{BB962C8B-B14F-4D97-AF65-F5344CB8AC3E}">
        <p14:creationId xmlns:p14="http://schemas.microsoft.com/office/powerpoint/2010/main" val="2059124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E866FF9-A729-45F0-A163-10E89E8716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dirty="0"/>
              <a:t>With that ın mınd</a:t>
            </a:r>
            <a:r>
              <a:rPr lang="mr-IN" dirty="0"/>
              <a:t>…</a:t>
            </a:r>
            <a:r>
              <a:rPr lang="tr-TR" dirty="0"/>
              <a:t>.</a:t>
            </a:r>
            <a:endParaRPr lang="en-US" dirty="0"/>
          </a:p>
        </p:txBody>
      </p:sp>
      <p:sp useBgFill="1">
        <p:nvSpPr>
          <p:cNvPr id="11" name="Rectangle 10">
            <a:extLst>
              <a:ext uri="{FF2B5EF4-FFF2-40B4-BE49-F238E27FC236}">
                <a16:creationId xmlns="" xmlns:a16="http://schemas.microsoft.com/office/drawing/2014/main" id="{A804366F-2366-4688-98E7-B101C7BC61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 xmlns:a16="http://schemas.microsoft.com/office/drawing/2014/main" id="{6B49C08F-2D59-4190-BFB8-5E725C1D43CC}"/>
              </a:ext>
            </a:extLst>
          </p:cNvPr>
          <p:cNvGraphicFramePr>
            <a:graphicFrameLocks noGrp="1"/>
          </p:cNvGraphicFramePr>
          <p:nvPr>
            <p:ph idx="1"/>
            <p:extLst>
              <p:ext uri="{D42A27DB-BD31-4B8C-83A1-F6EECF244321}">
                <p14:modId xmlns:p14="http://schemas.microsoft.com/office/powerpoint/2010/main" val="2316333428"/>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577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And 4 outputs</a:t>
            </a:r>
          </a:p>
        </p:txBody>
      </p:sp>
      <p:sp>
        <p:nvSpPr>
          <p:cNvPr id="3" name="Content Placeholder 2"/>
          <p:cNvSpPr>
            <a:spLocks noGrp="1"/>
          </p:cNvSpPr>
          <p:nvPr>
            <p:ph idx="1"/>
          </p:nvPr>
        </p:nvSpPr>
        <p:spPr>
          <a:xfrm>
            <a:off x="5232806" y="500063"/>
            <a:ext cx="6425794" cy="5886450"/>
          </a:xfrm>
        </p:spPr>
        <p:txBody>
          <a:bodyPr anchor="ctr">
            <a:normAutofit/>
          </a:bodyPr>
          <a:lstStyle/>
          <a:p>
            <a:pPr marL="0" indent="0">
              <a:buNone/>
            </a:pPr>
            <a:r>
              <a:rPr lang="en-US" sz="2400" dirty="0"/>
              <a:t>Output 1: Inclusive Education: descriptive and comparative analysis The empirical surveys will help us identify existing attitudes and beliefs towards the concept. The country-specific study texts derived from the collected data will reveal the situation in all partner counties. </a:t>
            </a:r>
            <a:endParaRPr lang="en-US" sz="2400" dirty="0">
              <a:effectLst/>
            </a:endParaRPr>
          </a:p>
        </p:txBody>
      </p:sp>
    </p:spTree>
    <p:extLst>
      <p:ext uri="{BB962C8B-B14F-4D97-AF65-F5344CB8AC3E}">
        <p14:creationId xmlns:p14="http://schemas.microsoft.com/office/powerpoint/2010/main" val="1400556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Output 2</a:t>
            </a:r>
          </a:p>
        </p:txBody>
      </p:sp>
      <p:sp>
        <p:nvSpPr>
          <p:cNvPr id="3" name="Content Placeholder 2"/>
          <p:cNvSpPr>
            <a:spLocks noGrp="1"/>
          </p:cNvSpPr>
          <p:nvPr>
            <p:ph idx="1"/>
          </p:nvPr>
        </p:nvSpPr>
        <p:spPr>
          <a:xfrm>
            <a:off x="5232806" y="328613"/>
            <a:ext cx="6768694" cy="6086475"/>
          </a:xfrm>
        </p:spPr>
        <p:txBody>
          <a:bodyPr anchor="ctr">
            <a:normAutofit/>
          </a:bodyPr>
          <a:lstStyle/>
          <a:p>
            <a:pPr marL="0" indent="0">
              <a:buNone/>
            </a:pPr>
            <a:r>
              <a:rPr lang="en-US" sz="2400" dirty="0"/>
              <a:t>Output 2: Inclusive Education Portal</a:t>
            </a:r>
            <a:br>
              <a:rPr lang="en-US" sz="2400" dirty="0"/>
            </a:br>
            <a:r>
              <a:rPr lang="en-US" sz="2400" dirty="0"/>
              <a:t>All the activities conducted in Output 2 serve the aim of designing/creating the educational material for the courses to be offered in the training portal. This requires project activities such as literature review and material development based on a common checklist/guideline shared by all partner institutions. It further aims at ensuring and increasing the reliability and validity of the educational material. As one of the aims of the project is to disseminate a free, but high </a:t>
            </a:r>
            <a:r>
              <a:rPr lang="en-US" sz="2400" dirty="0" smtClean="0"/>
              <a:t>quality inclusive </a:t>
            </a:r>
            <a:r>
              <a:rPr lang="en-US" sz="2400" dirty="0"/>
              <a:t>education training, this stage is of crucial importance to the success and planned results of the project. </a:t>
            </a:r>
            <a:endParaRPr lang="en-US" sz="2400" dirty="0">
              <a:effectLst/>
            </a:endParaRPr>
          </a:p>
        </p:txBody>
      </p:sp>
    </p:spTree>
    <p:extLst>
      <p:ext uri="{BB962C8B-B14F-4D97-AF65-F5344CB8AC3E}">
        <p14:creationId xmlns:p14="http://schemas.microsoft.com/office/powerpoint/2010/main" val="566071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Output 3</a:t>
            </a:r>
          </a:p>
        </p:txBody>
      </p:sp>
      <p:sp>
        <p:nvSpPr>
          <p:cNvPr id="3" name="Content Placeholder 2"/>
          <p:cNvSpPr>
            <a:spLocks noGrp="1"/>
          </p:cNvSpPr>
          <p:nvPr>
            <p:ph idx="1"/>
          </p:nvPr>
        </p:nvSpPr>
        <p:spPr>
          <a:xfrm>
            <a:off x="5591695" y="257175"/>
            <a:ext cx="6281218" cy="6229350"/>
          </a:xfrm>
        </p:spPr>
        <p:txBody>
          <a:bodyPr anchor="ctr">
            <a:normAutofit/>
          </a:bodyPr>
          <a:lstStyle/>
          <a:p>
            <a:pPr marL="0" indent="0">
              <a:buNone/>
            </a:pPr>
            <a:r>
              <a:rPr lang="en-US" sz="2400" dirty="0"/>
              <a:t>Output 3: Training</a:t>
            </a:r>
            <a:br>
              <a:rPr lang="en-US" sz="2400" dirty="0"/>
            </a:br>
            <a:r>
              <a:rPr lang="en-US" sz="2400" dirty="0"/>
              <a:t>The activities carried out at this stage form the core of the whole project, which is implementing the inclusive education training by the use of an experimental set-up. Since pre-tests and post-tests will be given to training participants before and after the training, it will serve as a measurement of the effectiveness of the training. </a:t>
            </a:r>
            <a:endParaRPr lang="en-US" sz="2400" dirty="0">
              <a:effectLst/>
            </a:endParaRPr>
          </a:p>
        </p:txBody>
      </p:sp>
    </p:spTree>
    <p:extLst>
      <p:ext uri="{BB962C8B-B14F-4D97-AF65-F5344CB8AC3E}">
        <p14:creationId xmlns:p14="http://schemas.microsoft.com/office/powerpoint/2010/main" val="1751764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402</TotalTime>
  <Words>647</Words>
  <Application>Microsoft Macintosh PowerPoint</Application>
  <PresentationFormat>Widescreen</PresentationFormat>
  <Paragraphs>181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Gill Sans MT</vt:lpstr>
      <vt:lpstr>Mangal</vt:lpstr>
      <vt:lpstr>Times New Roman</vt:lpstr>
      <vt:lpstr>Arial</vt:lpstr>
      <vt:lpstr>Parcel</vt:lpstr>
      <vt:lpstr>2nd TPM 29-30 October, 2021, Leuven</vt:lpstr>
      <vt:lpstr>Friday, 29th</vt:lpstr>
      <vt:lpstr>What do we have ın common?</vt:lpstr>
      <vt:lpstr>PROJECT PROgrESS (after one year)</vt:lpstr>
      <vt:lpstr>How dıd we start?</vt:lpstr>
      <vt:lpstr>With that ın mınd….</vt:lpstr>
      <vt:lpstr>And 4 outputs</vt:lpstr>
      <vt:lpstr>Output 2</vt:lpstr>
      <vt:lpstr>Output 3</vt:lpstr>
      <vt:lpstr>Output 4</vt:lpstr>
      <vt:lpstr>What dıd we do so far? </vt:lpstr>
      <vt:lpstr>catch up 22.01.2021</vt:lpstr>
      <vt:lpstr>2nd TPM   18 June 2021</vt:lpstr>
      <vt:lpstr>Who we are?</vt:lpstr>
      <vt:lpstr> BREAK  </vt:lpstr>
      <vt:lpstr>Budgetary Issues </vt:lpstr>
      <vt:lpstr>TIMESHEETS </vt:lpstr>
      <vt:lpstr>LUNCH BREAK</vt:lpstr>
      <vt:lpstr>MARIA’S PRESENTATION </vt:lpstr>
      <vt:lpstr>  Pilot Survey &amp; Survey Details </vt:lpstr>
      <vt:lpstr>BREAK </vt:lpstr>
      <vt:lpstr>PowerPoint Presentation</vt:lpstr>
      <vt:lpstr>TIME TO THINK TOGETHER</vt:lpstr>
      <vt:lpstr>QUESTIONS AND ANSWERS </vt:lpstr>
      <vt:lpstr>Saturday, 30th</vt:lpstr>
      <vt:lpstr>Documentations</vt:lpstr>
      <vt:lpstr>Book and Publishing Issues </vt:lpstr>
      <vt:lpstr>Looking Ahead </vt:lpstr>
      <vt:lpstr>Material Development</vt:lpstr>
      <vt:lpstr>deadlınes</vt:lpstr>
      <vt:lpstr>Next meetıng </vt:lpstr>
      <vt:lpstr>joınme2 on the ınternet</vt:lpstr>
      <vt:lpstr>Thıngs to do</vt:lpstr>
      <vt:lpstr>Our sample blog entry</vt:lpstr>
      <vt:lpstr>Thank you</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42</cp:revision>
  <dcterms:created xsi:type="dcterms:W3CDTF">2021-10-25T06:45:36Z</dcterms:created>
  <dcterms:modified xsi:type="dcterms:W3CDTF">2021-10-30T07:20:06Z</dcterms:modified>
</cp:coreProperties>
</file>